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71" r:id="rId14"/>
    <p:sldId id="272" r:id="rId15"/>
    <p:sldId id="273" r:id="rId16"/>
    <p:sldId id="274" r:id="rId17"/>
  </p:sldIdLst>
  <p:sldSz cx="12161838" cy="6858000"/>
  <p:notesSz cx="7010400" cy="9296400"/>
  <p:embeddedFontLst>
    <p:embeddedFont>
      <p:font typeface="Arial Black" panose="020B0A04020102020204" pitchFamily="34" charset="0"/>
      <p:regular r:id="rId19"/>
      <p:bold r:id="rId20"/>
    </p:embeddedFon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Palatino Linotype" panose="02040502050505030304" pitchFamily="18" charset="0"/>
      <p:regular r:id="rId29"/>
      <p:bold r:id="rId30"/>
      <p:italic r:id="rId31"/>
      <p:boldItalic r:id="rId32"/>
    </p:embeddedFont>
    <p:embeddedFont>
      <p:font typeface="Raleway"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tcsdPsE4UwrUaluDDqS3b/UCs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701" y="48"/>
      </p:cViewPr>
      <p:guideLst>
        <p:guide orient="horz" pos="2160"/>
        <p:guide pos="383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0" name="Google Shape;160;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0" name="Google Shape;280;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3: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7" name="Google Shape;287;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It’s not always easy to spot sexual abuse because perpetrators often take steps to hide their actions.  Some signs may be easier to spot than others. Here are a few examples of some of the common signs that could indicate a child is being abused.</a:t>
            </a:r>
            <a:endParaRPr/>
          </a:p>
        </p:txBody>
      </p:sp>
      <p:sp>
        <p:nvSpPr>
          <p:cNvPr id="294" name="Google Shape;294;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It is important to remain calm after a child has disclosed abuse.  The child is often looking for ways in which the adult is going to respond.  Also be aware of your tone.  IF you start the conversation in a serious tone , you may scare the child.  A non-threatening tone will help put the child at ease.</a:t>
            </a:r>
            <a:endParaRPr/>
          </a:p>
          <a:p>
            <a:pPr marL="0" lvl="0" indent="0" algn="l" rtl="0">
              <a:spcBef>
                <a:spcPts val="0"/>
              </a:spcBef>
              <a:spcAft>
                <a:spcPts val="0"/>
              </a:spcAft>
              <a:buNone/>
            </a:pPr>
            <a:r>
              <a:rPr lang="en-US"/>
              <a:t>Continue to praise the child and reassure them that they did the right thing by telling</a:t>
            </a:r>
            <a:endParaRPr/>
          </a:p>
          <a:p>
            <a:pPr marL="0" lvl="0" indent="0" algn="l" rtl="0">
              <a:spcBef>
                <a:spcPts val="0"/>
              </a:spcBef>
              <a:spcAft>
                <a:spcPts val="0"/>
              </a:spcAft>
              <a:buNone/>
            </a:pPr>
            <a:r>
              <a:rPr lang="en-US"/>
              <a:t>Do not ask leading questions.  Talk to the child using their vocabulary.  A good way to do this is to go back and reference the safety rule.</a:t>
            </a:r>
            <a:endParaRPr/>
          </a:p>
          <a:p>
            <a:pPr marL="0" lvl="0" indent="0" algn="l" rtl="0">
              <a:spcBef>
                <a:spcPts val="0"/>
              </a:spcBef>
              <a:spcAft>
                <a:spcPts val="0"/>
              </a:spcAft>
              <a:buNone/>
            </a:pPr>
            <a:r>
              <a:rPr lang="en-US"/>
              <a:t>Reassure the child that they have done nothing wrong and this is not their fault.</a:t>
            </a:r>
            <a:endParaRPr/>
          </a:p>
          <a:p>
            <a:pPr marL="0" lvl="0" indent="0" algn="l" rtl="0">
              <a:spcBef>
                <a:spcPts val="0"/>
              </a:spcBef>
              <a:spcAft>
                <a:spcPts val="0"/>
              </a:spcAft>
              <a:buNone/>
            </a:pPr>
            <a:r>
              <a:rPr lang="en-US"/>
              <a:t>Be patient.  Remember that this conversation may be very frightening for the child.  Many perpetrators make threats about what will happen to them if someone finds out about the abuse.</a:t>
            </a:r>
            <a:endParaRPr/>
          </a:p>
          <a:p>
            <a:pPr marL="0" lvl="0" indent="0" algn="l" rtl="0">
              <a:spcBef>
                <a:spcPts val="0"/>
              </a:spcBef>
              <a:spcAft>
                <a:spcPts val="0"/>
              </a:spcAft>
              <a:buNone/>
            </a:pPr>
            <a:r>
              <a:rPr lang="en-US"/>
              <a:t>Report the disclosure.  DCFS if the perpetrator is in a caretaker role or lives in the house with the child.  Police for anyone else ex. Neighbor or another child</a:t>
            </a:r>
            <a:endParaRPr/>
          </a:p>
          <a:p>
            <a:pPr marL="0" lvl="0" indent="0" algn="l" rtl="0">
              <a:spcBef>
                <a:spcPts val="0"/>
              </a:spcBef>
              <a:spcAft>
                <a:spcPts val="0"/>
              </a:spcAft>
              <a:buNone/>
            </a:pPr>
            <a:r>
              <a:rPr lang="en-US"/>
              <a:t>Respect the child’s confidentiality.  Talk to those who only need to be involved (Principal, DCFS, Police)</a:t>
            </a:r>
            <a:endParaRPr/>
          </a:p>
          <a:p>
            <a:pPr marL="0" lvl="0" indent="0" algn="l" rtl="0">
              <a:spcBef>
                <a:spcPts val="0"/>
              </a:spcBef>
              <a:spcAft>
                <a:spcPts val="0"/>
              </a:spcAft>
              <a:buNone/>
            </a:pPr>
            <a:r>
              <a:rPr lang="en-US"/>
              <a:t>Recommend resources for counseling.  Mutual Ground’s contact info will be at the end of this presentation along with other helpful resources.</a:t>
            </a:r>
            <a:endParaRPr/>
          </a:p>
        </p:txBody>
      </p:sp>
      <p:sp>
        <p:nvSpPr>
          <p:cNvPr id="301" name="Google Shape;301;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Read through slide</a:t>
            </a:r>
            <a:endParaRPr/>
          </a:p>
        </p:txBody>
      </p:sp>
      <p:sp>
        <p:nvSpPr>
          <p:cNvPr id="309" name="Google Shape;309;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Read through slide</a:t>
            </a:r>
            <a:endParaRPr/>
          </a:p>
        </p:txBody>
      </p:sp>
      <p:sp>
        <p:nvSpPr>
          <p:cNvPr id="316" name="Google Shape;316;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3" name="Google Shape;323;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723900" y="1162050"/>
            <a:ext cx="55626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0" name="Google Shape;170;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8" name="Google Shape;178;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Recognize, Refuse, Report</a:t>
            </a:r>
            <a:endParaRPr/>
          </a:p>
        </p:txBody>
      </p:sp>
      <p:sp>
        <p:nvSpPr>
          <p:cNvPr id="185" name="Google Shape;185;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6" name="Google Shape;196;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Missing anything under consent? </a:t>
            </a:r>
            <a:endParaRPr/>
          </a:p>
          <a:p>
            <a:pPr marL="0" lvl="0" indent="0" algn="l" rtl="0">
              <a:spcBef>
                <a:spcPts val="0"/>
              </a:spcBef>
              <a:spcAft>
                <a:spcPts val="0"/>
              </a:spcAft>
              <a:buNone/>
            </a:pPr>
            <a:r>
              <a:rPr lang="en-US"/>
              <a:t>Add non-touch under SA Laws?</a:t>
            </a:r>
            <a:endParaRPr/>
          </a:p>
          <a:p>
            <a:pPr marL="0" lvl="0" indent="0" algn="l" rtl="0">
              <a:spcBef>
                <a:spcPts val="0"/>
              </a:spcBef>
              <a:spcAft>
                <a:spcPts val="0"/>
              </a:spcAft>
              <a:buNone/>
            </a:pPr>
            <a:endParaRPr/>
          </a:p>
          <a:p>
            <a:pPr marL="0" lvl="0" indent="0" algn="l" rtl="0">
              <a:spcBef>
                <a:spcPts val="0"/>
              </a:spcBef>
              <a:spcAft>
                <a:spcPts val="0"/>
              </a:spcAft>
              <a:buNone/>
            </a:pPr>
            <a:r>
              <a:rPr lang="en-US" i="1"/>
              <a:t>Depending on the program your students receive, different topics are covered in an age-appropriate manor broken down on an upcoming slide.</a:t>
            </a:r>
            <a:endParaRPr i="1"/>
          </a:p>
        </p:txBody>
      </p:sp>
      <p:sp>
        <p:nvSpPr>
          <p:cNvPr id="205" name="Google Shape;205;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Add anything else under tricks?</a:t>
            </a:r>
            <a:endParaRPr/>
          </a:p>
          <a:p>
            <a:pPr marL="0" lvl="0" indent="0" algn="l" rtl="0">
              <a:spcBef>
                <a:spcPts val="0"/>
              </a:spcBef>
              <a:spcAft>
                <a:spcPts val="0"/>
              </a:spcAft>
              <a:buNone/>
            </a:pPr>
            <a:r>
              <a:rPr lang="en-US"/>
              <a:t>Add negotiate based on current trainings?</a:t>
            </a:r>
            <a:endParaRPr/>
          </a:p>
        </p:txBody>
      </p:sp>
      <p:sp>
        <p:nvSpPr>
          <p:cNvPr id="220" name="Google Shape;220;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7" name="Google Shape;237;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7fcaa4432c_0_0: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7fcaa4432c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3" name="Google Shape;273;g27fcaa4432c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2">
  <p:cSld name="Title Slide2">
    <p:bg>
      <p:bgPr>
        <a:solidFill>
          <a:srgbClr val="D9D2E9"/>
        </a:solidFill>
        <a:effectLst/>
      </p:bgPr>
    </p:bg>
    <p:spTree>
      <p:nvGrpSpPr>
        <p:cNvPr id="1" name="Shape 28"/>
        <p:cNvGrpSpPr/>
        <p:nvPr/>
      </p:nvGrpSpPr>
      <p:grpSpPr>
        <a:xfrm>
          <a:off x="0" y="0"/>
          <a:ext cx="0" cy="0"/>
          <a:chOff x="0" y="0"/>
          <a:chExt cx="0" cy="0"/>
        </a:xfrm>
      </p:grpSpPr>
      <p:sp>
        <p:nvSpPr>
          <p:cNvPr id="29" name="Google Shape;29;g27827db0da4_0_19"/>
          <p:cNvSpPr/>
          <p:nvPr/>
        </p:nvSpPr>
        <p:spPr>
          <a:xfrm rot="5400000">
            <a:off x="4585874" y="1423605"/>
            <a:ext cx="842700" cy="10026300"/>
          </a:xfrm>
          <a:prstGeom prst="triangle">
            <a:avLst>
              <a:gd name="adj" fmla="val 100000"/>
            </a:avLst>
          </a:prstGeom>
          <a:solidFill>
            <a:srgbClr val="63A70A">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0" name="Google Shape;30;g27827db0da4_0_19"/>
          <p:cNvCxnSpPr>
            <a:endCxn id="29" idx="0"/>
          </p:cNvCxnSpPr>
          <p:nvPr/>
        </p:nvCxnSpPr>
        <p:spPr>
          <a:xfrm>
            <a:off x="-26926" y="5802405"/>
            <a:ext cx="10047300" cy="1055700"/>
          </a:xfrm>
          <a:prstGeom prst="straightConnector1">
            <a:avLst/>
          </a:prstGeom>
          <a:noFill/>
          <a:ln w="9525" cap="flat" cmpd="sng">
            <a:solidFill>
              <a:srgbClr val="77226C">
                <a:alpha val="60000"/>
              </a:srgbClr>
            </a:solidFill>
            <a:prstDash val="solid"/>
            <a:round/>
            <a:headEnd type="none" w="sm" len="sm"/>
            <a:tailEnd type="none" w="sm" len="sm"/>
          </a:ln>
        </p:spPr>
      </p:cxnSp>
      <p:cxnSp>
        <p:nvCxnSpPr>
          <p:cNvPr id="31" name="Google Shape;31;g27827db0da4_0_19"/>
          <p:cNvCxnSpPr/>
          <p:nvPr/>
        </p:nvCxnSpPr>
        <p:spPr>
          <a:xfrm rot="10800000" flipH="1">
            <a:off x="10017054" y="6530356"/>
            <a:ext cx="2115900" cy="336300"/>
          </a:xfrm>
          <a:prstGeom prst="straightConnector1">
            <a:avLst/>
          </a:prstGeom>
          <a:noFill/>
          <a:ln w="9525" cap="flat" cmpd="sng">
            <a:solidFill>
              <a:srgbClr val="63A70A">
                <a:alpha val="60000"/>
              </a:srgbClr>
            </a:solidFill>
            <a:prstDash val="solid"/>
            <a:round/>
            <a:headEnd type="none" w="sm" len="sm"/>
            <a:tailEnd type="none" w="sm" len="sm"/>
          </a:ln>
        </p:spPr>
      </p:cxnSp>
      <p:sp>
        <p:nvSpPr>
          <p:cNvPr id="32" name="Google Shape;32;g27827db0da4_0_19"/>
          <p:cNvSpPr txBox="1">
            <a:spLocks noGrp="1"/>
          </p:cNvSpPr>
          <p:nvPr>
            <p:ph type="title"/>
          </p:nvPr>
        </p:nvSpPr>
        <p:spPr>
          <a:xfrm>
            <a:off x="3307772" y="3625026"/>
            <a:ext cx="8575500" cy="14073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77226C"/>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27827db0da4_0_19"/>
          <p:cNvSpPr txBox="1">
            <a:spLocks noGrp="1"/>
          </p:cNvSpPr>
          <p:nvPr>
            <p:ph type="body" idx="1"/>
          </p:nvPr>
        </p:nvSpPr>
        <p:spPr>
          <a:xfrm>
            <a:off x="3307772" y="5044948"/>
            <a:ext cx="8575500" cy="860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1600"/>
              <a:buNone/>
              <a:defRPr sz="20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34" name="Google Shape;34;g27827db0da4_0_19"/>
          <p:cNvSpPr txBox="1"/>
          <p:nvPr/>
        </p:nvSpPr>
        <p:spPr>
          <a:xfrm rot="5400000">
            <a:off x="1915494" y="7413407"/>
            <a:ext cx="37338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Palatino Linotype"/>
                <a:ea typeface="Palatino Linotype"/>
                <a:cs typeface="Palatino Linotype"/>
                <a:sym typeface="Palatino Linotype"/>
              </a:rPr>
              <a:t>www.mutualground.org</a:t>
            </a:r>
            <a:endParaRPr sz="1400" b="0" i="0" u="none" strike="noStrike" cap="none">
              <a:solidFill>
                <a:srgbClr val="000000"/>
              </a:solidFill>
              <a:latin typeface="Arial"/>
              <a:ea typeface="Arial"/>
              <a:cs typeface="Arial"/>
              <a:sym typeface="Arial"/>
            </a:endParaRPr>
          </a:p>
        </p:txBody>
      </p:sp>
      <p:cxnSp>
        <p:nvCxnSpPr>
          <p:cNvPr id="35" name="Google Shape;35;g27827db0da4_0_19"/>
          <p:cNvCxnSpPr/>
          <p:nvPr/>
        </p:nvCxnSpPr>
        <p:spPr>
          <a:xfrm rot="10800000" flipH="1">
            <a:off x="0" y="0"/>
            <a:ext cx="11439600" cy="2895600"/>
          </a:xfrm>
          <a:prstGeom prst="straightConnector1">
            <a:avLst/>
          </a:prstGeom>
          <a:noFill/>
          <a:ln w="9525" cap="flat" cmpd="sng">
            <a:solidFill>
              <a:srgbClr val="77226C">
                <a:alpha val="60000"/>
              </a:srgbClr>
            </a:solidFill>
            <a:prstDash val="solid"/>
            <a:round/>
            <a:headEnd type="none" w="sm" len="sm"/>
            <a:tailEnd type="none" w="sm" len="sm"/>
          </a:ln>
        </p:spPr>
      </p:cxnSp>
      <p:cxnSp>
        <p:nvCxnSpPr>
          <p:cNvPr id="36" name="Google Shape;36;g27827db0da4_0_19"/>
          <p:cNvCxnSpPr/>
          <p:nvPr/>
        </p:nvCxnSpPr>
        <p:spPr>
          <a:xfrm>
            <a:off x="6508217" y="4762"/>
            <a:ext cx="5653500" cy="3975900"/>
          </a:xfrm>
          <a:prstGeom prst="straightConnector1">
            <a:avLst/>
          </a:prstGeom>
          <a:noFill/>
          <a:ln w="9525" cap="flat" cmpd="sng">
            <a:solidFill>
              <a:srgbClr val="63A70A">
                <a:alpha val="49411"/>
              </a:srgbClr>
            </a:solidFill>
            <a:prstDash val="solid"/>
            <a:round/>
            <a:headEnd type="none" w="sm" len="sm"/>
            <a:tailEnd type="none" w="sm" len="sm"/>
          </a:ln>
        </p:spPr>
      </p:cxnSp>
      <p:sp>
        <p:nvSpPr>
          <p:cNvPr id="37" name="Google Shape;37;g27827db0da4_0_19"/>
          <p:cNvSpPr/>
          <p:nvPr/>
        </p:nvSpPr>
        <p:spPr>
          <a:xfrm rot="-5400000">
            <a:off x="4708638" y="-4712851"/>
            <a:ext cx="2727949" cy="12153648"/>
          </a:xfrm>
          <a:custGeom>
            <a:avLst/>
            <a:gdLst/>
            <a:ahLst/>
            <a:cxnLst/>
            <a:rect l="l" t="t" r="r" b="b"/>
            <a:pathLst>
              <a:path w="2727949" h="6866468" extrusionOk="0">
                <a:moveTo>
                  <a:pt x="2070932" y="7149"/>
                </a:moveTo>
                <a:lnTo>
                  <a:pt x="2727949" y="0"/>
                </a:lnTo>
                <a:lnTo>
                  <a:pt x="2727949" y="6866467"/>
                </a:lnTo>
                <a:lnTo>
                  <a:pt x="0" y="6866468"/>
                </a:lnTo>
                <a:lnTo>
                  <a:pt x="2070932" y="7149"/>
                </a:lnTo>
                <a:close/>
              </a:path>
            </a:pathLst>
          </a:custGeom>
          <a:solidFill>
            <a:srgbClr val="63A70A">
              <a:alpha val="49411"/>
            </a:srgbClr>
          </a:solidFill>
          <a:ln>
            <a:noFill/>
          </a:ln>
        </p:spPr>
      </p:sp>
      <p:sp>
        <p:nvSpPr>
          <p:cNvPr id="38" name="Google Shape;38;g27827db0da4_0_19"/>
          <p:cNvSpPr/>
          <p:nvPr/>
        </p:nvSpPr>
        <p:spPr>
          <a:xfrm rot="-5400000">
            <a:off x="5103078" y="-5103916"/>
            <a:ext cx="1939073" cy="12153647"/>
          </a:xfrm>
          <a:custGeom>
            <a:avLst/>
            <a:gdLst/>
            <a:ahLst/>
            <a:cxnLst/>
            <a:rect l="l" t="t" r="r" b="b"/>
            <a:pathLst>
              <a:path w="1929426" h="6866467" extrusionOk="0">
                <a:moveTo>
                  <a:pt x="0" y="0"/>
                </a:moveTo>
                <a:lnTo>
                  <a:pt x="1929426" y="0"/>
                </a:lnTo>
                <a:lnTo>
                  <a:pt x="1929426" y="6866467"/>
                </a:lnTo>
                <a:lnTo>
                  <a:pt x="558451" y="6866467"/>
                </a:lnTo>
                <a:lnTo>
                  <a:pt x="0" y="0"/>
                </a:lnTo>
                <a:close/>
              </a:path>
            </a:pathLst>
          </a:custGeom>
          <a:solidFill>
            <a:srgbClr val="77226C">
              <a:alpha val="29411"/>
            </a:srgbClr>
          </a:solidFill>
          <a:ln>
            <a:noFill/>
          </a:ln>
        </p:spPr>
      </p:sp>
      <p:sp>
        <p:nvSpPr>
          <p:cNvPr id="39" name="Google Shape;39;g27827db0da4_0_19"/>
          <p:cNvSpPr/>
          <p:nvPr/>
        </p:nvSpPr>
        <p:spPr>
          <a:xfrm rot="-5400000">
            <a:off x="7141235" y="-1753848"/>
            <a:ext cx="3259800" cy="6770400"/>
          </a:xfrm>
          <a:prstGeom prst="triangle">
            <a:avLst>
              <a:gd name="adj" fmla="val 100000"/>
            </a:avLst>
          </a:prstGeom>
          <a:solidFill>
            <a:srgbClr val="77226C">
              <a:alpha val="7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g27827db0da4_0_19"/>
          <p:cNvSpPr/>
          <p:nvPr/>
        </p:nvSpPr>
        <p:spPr>
          <a:xfrm rot="-5400000">
            <a:off x="4881846" y="-4878408"/>
            <a:ext cx="2381537" cy="12153647"/>
          </a:xfrm>
          <a:custGeom>
            <a:avLst/>
            <a:gdLst/>
            <a:ahLst/>
            <a:cxnLst/>
            <a:rect l="l" t="t" r="r" b="b"/>
            <a:pathLst>
              <a:path w="2387506" h="6866467" extrusionOk="0">
                <a:moveTo>
                  <a:pt x="0" y="0"/>
                </a:moveTo>
                <a:lnTo>
                  <a:pt x="2387506" y="0"/>
                </a:lnTo>
                <a:lnTo>
                  <a:pt x="2387506" y="6866467"/>
                </a:lnTo>
                <a:lnTo>
                  <a:pt x="2384928" y="6866467"/>
                </a:lnTo>
                <a:lnTo>
                  <a:pt x="0" y="0"/>
                </a:lnTo>
                <a:close/>
              </a:path>
            </a:pathLst>
          </a:custGeom>
          <a:solidFill>
            <a:srgbClr val="77226C">
              <a:alpha val="69411"/>
            </a:srgbClr>
          </a:solidFill>
          <a:ln>
            <a:noFill/>
          </a:ln>
        </p:spPr>
      </p:sp>
      <p:sp>
        <p:nvSpPr>
          <p:cNvPr id="41" name="Google Shape;41;g27827db0da4_0_19"/>
          <p:cNvSpPr/>
          <p:nvPr/>
        </p:nvSpPr>
        <p:spPr>
          <a:xfrm rot="-5400000">
            <a:off x="5428647" y="-5428095"/>
            <a:ext cx="1290094" cy="12155805"/>
          </a:xfrm>
          <a:custGeom>
            <a:avLst/>
            <a:gdLst/>
            <a:ahLst/>
            <a:cxnLst/>
            <a:rect l="l" t="t" r="r" b="b"/>
            <a:pathLst>
              <a:path w="1290094" h="6858000" extrusionOk="0">
                <a:moveTo>
                  <a:pt x="1261035" y="0"/>
                </a:moveTo>
                <a:lnTo>
                  <a:pt x="1290094" y="0"/>
                </a:lnTo>
                <a:lnTo>
                  <a:pt x="1290094" y="6858000"/>
                </a:lnTo>
                <a:lnTo>
                  <a:pt x="0" y="6858000"/>
                </a:lnTo>
                <a:lnTo>
                  <a:pt x="1261035" y="0"/>
                </a:lnTo>
                <a:close/>
              </a:path>
            </a:pathLst>
          </a:custGeom>
          <a:solidFill>
            <a:srgbClr val="63A70A">
              <a:alpha val="69411"/>
            </a:srgbClr>
          </a:solidFill>
          <a:ln>
            <a:noFill/>
          </a:ln>
        </p:spPr>
      </p:sp>
      <p:sp>
        <p:nvSpPr>
          <p:cNvPr id="42" name="Google Shape;42;g27827db0da4_0_19"/>
          <p:cNvSpPr/>
          <p:nvPr/>
        </p:nvSpPr>
        <p:spPr>
          <a:xfrm rot="-5400000">
            <a:off x="5455112" y="-5454559"/>
            <a:ext cx="1249825" cy="12168466"/>
          </a:xfrm>
          <a:custGeom>
            <a:avLst/>
            <a:gdLst/>
            <a:ahLst/>
            <a:cxnLst/>
            <a:rect l="l" t="t" r="r" b="b"/>
            <a:pathLst>
              <a:path w="1249825" h="6865143" extrusionOk="0">
                <a:moveTo>
                  <a:pt x="0" y="0"/>
                </a:moveTo>
                <a:lnTo>
                  <a:pt x="1249825" y="0"/>
                </a:lnTo>
                <a:lnTo>
                  <a:pt x="1249825" y="6858000"/>
                </a:lnTo>
                <a:lnTo>
                  <a:pt x="1236382" y="6865143"/>
                </a:lnTo>
                <a:lnTo>
                  <a:pt x="0" y="0"/>
                </a:lnTo>
                <a:close/>
              </a:path>
            </a:pathLst>
          </a:custGeom>
          <a:solidFill>
            <a:srgbClr val="77226C">
              <a:alpha val="64313"/>
            </a:srgbClr>
          </a:solidFill>
          <a:ln>
            <a:noFill/>
          </a:ln>
        </p:spPr>
      </p:sp>
      <p:sp>
        <p:nvSpPr>
          <p:cNvPr id="43" name="Google Shape;43;g27827db0da4_0_19"/>
          <p:cNvSpPr/>
          <p:nvPr/>
        </p:nvSpPr>
        <p:spPr>
          <a:xfrm rot="-5400000">
            <a:off x="8342517" y="-1991680"/>
            <a:ext cx="1817100" cy="5810100"/>
          </a:xfrm>
          <a:prstGeom prst="triangle">
            <a:avLst>
              <a:gd name="adj" fmla="val 100000"/>
            </a:avLst>
          </a:prstGeom>
          <a:solidFill>
            <a:srgbClr val="77226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g27827db0da4_0_19" descr="Picture1"/>
          <p:cNvPicPr preferRelativeResize="0"/>
          <p:nvPr/>
        </p:nvPicPr>
        <p:blipFill rotWithShape="1">
          <a:blip r:embed="rId2">
            <a:alphaModFix/>
          </a:blip>
          <a:srcRect r="6089" b="1987"/>
          <a:stretch/>
        </p:blipFill>
        <p:spPr>
          <a:xfrm>
            <a:off x="785843" y="706389"/>
            <a:ext cx="4195292" cy="2148586"/>
          </a:xfrm>
          <a:prstGeom prst="rect">
            <a:avLst/>
          </a:prstGeom>
          <a:noFill/>
          <a:ln>
            <a:noFill/>
          </a:ln>
          <a:effectLst>
            <a:outerShdw blurRad="63500" sx="102000" sy="102000" algn="ctr" rotWithShape="0">
              <a:srgbClr val="000000">
                <a:alpha val="39215"/>
              </a:srgbClr>
            </a:outerShdw>
          </a:effectLst>
        </p:spPr>
      </p:pic>
      <p:sp>
        <p:nvSpPr>
          <p:cNvPr id="45" name="Google Shape;45;g27827db0da4_0_19"/>
          <p:cNvSpPr txBox="1"/>
          <p:nvPr/>
        </p:nvSpPr>
        <p:spPr>
          <a:xfrm>
            <a:off x="684103" y="6379396"/>
            <a:ext cx="3724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a:solidFill>
                  <a:srgbClr val="77226C"/>
                </a:solidFill>
                <a:latin typeface="Palatino Linotype"/>
                <a:ea typeface="Palatino Linotype"/>
                <a:cs typeface="Palatino Linotype"/>
                <a:sym typeface="Palatino Linotype"/>
              </a:rPr>
              <a:t>MGI 24-25</a:t>
            </a:r>
            <a:endParaRPr sz="1200" b="0" i="0" u="none" strike="noStrike" cap="none">
              <a:solidFill>
                <a:srgbClr val="77226C"/>
              </a:solidFill>
              <a:latin typeface="Palatino Linotype"/>
              <a:ea typeface="Palatino Linotype"/>
              <a:cs typeface="Palatino Linotype"/>
              <a:sym typeface="Palatino Linotype"/>
            </a:endParaRPr>
          </a:p>
        </p:txBody>
      </p:sp>
      <p:sp>
        <p:nvSpPr>
          <p:cNvPr id="46" name="Google Shape;46;g27827db0da4_0_19"/>
          <p:cNvSpPr txBox="1"/>
          <p:nvPr/>
        </p:nvSpPr>
        <p:spPr>
          <a:xfrm>
            <a:off x="1638096" y="3113499"/>
            <a:ext cx="3007800" cy="307800"/>
          </a:xfrm>
          <a:prstGeom prst="rect">
            <a:avLst/>
          </a:prstGeom>
          <a:solidFill>
            <a:srgbClr val="F8F8F8">
              <a:alpha val="9411"/>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 name="Google Shape;47;g27827db0da4_0_19"/>
          <p:cNvCxnSpPr/>
          <p:nvPr/>
        </p:nvCxnSpPr>
        <p:spPr>
          <a:xfrm>
            <a:off x="0" y="5666154"/>
            <a:ext cx="190800" cy="1191900"/>
          </a:xfrm>
          <a:prstGeom prst="straightConnector1">
            <a:avLst/>
          </a:prstGeom>
          <a:noFill/>
          <a:ln w="9525" cap="flat" cmpd="sng">
            <a:solidFill>
              <a:srgbClr val="63A70A">
                <a:alpha val="60000"/>
              </a:srgbClr>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g27827db0da4_0_113"/>
          <p:cNvSpPr txBox="1">
            <a:spLocks noGrp="1"/>
          </p:cNvSpPr>
          <p:nvPr>
            <p:ph type="title"/>
          </p:nvPr>
        </p:nvSpPr>
        <p:spPr>
          <a:xfrm>
            <a:off x="675658" y="609600"/>
            <a:ext cx="85755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77226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g27827db0da4_0_115"/>
          <p:cNvSpPr txBox="1">
            <a:spLocks noGrp="1"/>
          </p:cNvSpPr>
          <p:nvPr>
            <p:ph type="title"/>
          </p:nvPr>
        </p:nvSpPr>
        <p:spPr>
          <a:xfrm>
            <a:off x="675658" y="1498604"/>
            <a:ext cx="3844800" cy="1278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77226C"/>
              </a:buClr>
              <a:buSzPts val="2000"/>
              <a:buFont typeface="Century Gothic"/>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27827db0da4_0_115"/>
          <p:cNvSpPr txBox="1">
            <a:spLocks noGrp="1"/>
          </p:cNvSpPr>
          <p:nvPr>
            <p:ph type="body" idx="1"/>
          </p:nvPr>
        </p:nvSpPr>
        <p:spPr>
          <a:xfrm>
            <a:off x="4748679" y="514924"/>
            <a:ext cx="4502400" cy="552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g27827db0da4_0_115"/>
          <p:cNvSpPr txBox="1">
            <a:spLocks noGrp="1"/>
          </p:cNvSpPr>
          <p:nvPr>
            <p:ph type="body" idx="2"/>
          </p:nvPr>
        </p:nvSpPr>
        <p:spPr>
          <a:xfrm>
            <a:off x="675658" y="2777069"/>
            <a:ext cx="3844800" cy="2584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g27827db0da4_0_119"/>
          <p:cNvSpPr txBox="1">
            <a:spLocks noGrp="1"/>
          </p:cNvSpPr>
          <p:nvPr>
            <p:ph type="title"/>
          </p:nvPr>
        </p:nvSpPr>
        <p:spPr>
          <a:xfrm>
            <a:off x="675658" y="4800600"/>
            <a:ext cx="8575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77226C"/>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27827db0da4_0_119"/>
          <p:cNvSpPr>
            <a:spLocks noGrp="1"/>
          </p:cNvSpPr>
          <p:nvPr>
            <p:ph type="pic" idx="2"/>
          </p:nvPr>
        </p:nvSpPr>
        <p:spPr>
          <a:xfrm>
            <a:off x="675658" y="609600"/>
            <a:ext cx="8575500" cy="3845700"/>
          </a:xfrm>
          <a:prstGeom prst="rect">
            <a:avLst/>
          </a:prstGeom>
          <a:noFill/>
          <a:ln>
            <a:noFill/>
          </a:ln>
        </p:spPr>
      </p:sp>
      <p:sp>
        <p:nvSpPr>
          <p:cNvPr id="131" name="Google Shape;131;g27827db0da4_0_119"/>
          <p:cNvSpPr txBox="1">
            <a:spLocks noGrp="1"/>
          </p:cNvSpPr>
          <p:nvPr>
            <p:ph type="body" idx="1"/>
          </p:nvPr>
        </p:nvSpPr>
        <p:spPr>
          <a:xfrm>
            <a:off x="675658" y="5367338"/>
            <a:ext cx="8575500" cy="674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2"/>
        <p:cNvGrpSpPr/>
        <p:nvPr/>
      </p:nvGrpSpPr>
      <p:grpSpPr>
        <a:xfrm>
          <a:off x="0" y="0"/>
          <a:ext cx="0" cy="0"/>
          <a:chOff x="0" y="0"/>
          <a:chExt cx="0" cy="0"/>
        </a:xfrm>
      </p:grpSpPr>
      <p:sp>
        <p:nvSpPr>
          <p:cNvPr id="133" name="Google Shape;133;g27827db0da4_0_123"/>
          <p:cNvSpPr txBox="1">
            <a:spLocks noGrp="1"/>
          </p:cNvSpPr>
          <p:nvPr>
            <p:ph type="title"/>
          </p:nvPr>
        </p:nvSpPr>
        <p:spPr>
          <a:xfrm>
            <a:off x="929029" y="609600"/>
            <a:ext cx="80739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7226C"/>
              </a:buClr>
              <a:buSzPts val="4400"/>
              <a:buFont typeface="Century Gothic"/>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27827db0da4_0_123"/>
          <p:cNvSpPr txBox="1">
            <a:spLocks noGrp="1"/>
          </p:cNvSpPr>
          <p:nvPr>
            <p:ph type="body" idx="1"/>
          </p:nvPr>
        </p:nvSpPr>
        <p:spPr>
          <a:xfrm>
            <a:off x="1362758" y="3632200"/>
            <a:ext cx="7206600"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Palatino Linotype"/>
              <a:buNone/>
              <a:defRPr sz="1600">
                <a:solidFill>
                  <a:srgbClr val="7F7F7F"/>
                </a:solidFill>
              </a:defRPr>
            </a:lvl1pPr>
            <a:lvl2pPr marL="914400" lvl="1" indent="-228600" algn="l">
              <a:lnSpc>
                <a:spcPct val="100000"/>
              </a:lnSpc>
              <a:spcBef>
                <a:spcPts val="1000"/>
              </a:spcBef>
              <a:spcAft>
                <a:spcPts val="0"/>
              </a:spcAft>
              <a:buSzPts val="1440"/>
              <a:buFont typeface="Palatino Linotype"/>
              <a:buNone/>
              <a:defRPr/>
            </a:lvl2pPr>
            <a:lvl3pPr marL="1371600" lvl="2" indent="-228600" algn="l">
              <a:lnSpc>
                <a:spcPct val="100000"/>
              </a:lnSpc>
              <a:spcBef>
                <a:spcPts val="1000"/>
              </a:spcBef>
              <a:spcAft>
                <a:spcPts val="0"/>
              </a:spcAft>
              <a:buSzPts val="1280"/>
              <a:buFont typeface="Palatino Linotype"/>
              <a:buNone/>
              <a:defRPr/>
            </a:lvl3pPr>
            <a:lvl4pPr marL="1828800" lvl="3" indent="-228600" algn="l">
              <a:lnSpc>
                <a:spcPct val="100000"/>
              </a:lnSpc>
              <a:spcBef>
                <a:spcPts val="1000"/>
              </a:spcBef>
              <a:spcAft>
                <a:spcPts val="0"/>
              </a:spcAft>
              <a:buSzPts val="1120"/>
              <a:buFont typeface="Palatino Linotype"/>
              <a:buNone/>
              <a:defRPr/>
            </a:lvl4pPr>
            <a:lvl5pPr marL="2286000" lvl="4" indent="-228600" algn="l">
              <a:lnSpc>
                <a:spcPct val="100000"/>
              </a:lnSpc>
              <a:spcBef>
                <a:spcPts val="1000"/>
              </a:spcBef>
              <a:spcAft>
                <a:spcPts val="0"/>
              </a:spcAft>
              <a:buSzPts val="1120"/>
              <a:buFont typeface="Palatino Linotype"/>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5" name="Google Shape;135;g27827db0da4_0_123"/>
          <p:cNvSpPr txBox="1">
            <a:spLocks noGrp="1"/>
          </p:cNvSpPr>
          <p:nvPr>
            <p:ph type="body" idx="2"/>
          </p:nvPr>
        </p:nvSpPr>
        <p:spPr>
          <a:xfrm>
            <a:off x="675659" y="4470400"/>
            <a:ext cx="8575500" cy="1571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600"/>
              <a:buNone/>
              <a:defRPr sz="20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36" name="Google Shape;136;g27827db0da4_0_123"/>
          <p:cNvSpPr txBox="1"/>
          <p:nvPr/>
        </p:nvSpPr>
        <p:spPr>
          <a:xfrm>
            <a:off x="540529" y="790378"/>
            <a:ext cx="6081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77226C"/>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7" name="Google Shape;137;g27827db0da4_0_123"/>
          <p:cNvSpPr txBox="1"/>
          <p:nvPr/>
        </p:nvSpPr>
        <p:spPr>
          <a:xfrm>
            <a:off x="8871001" y="2886556"/>
            <a:ext cx="6081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77226C"/>
                </a:solidFill>
                <a:latin typeface="Arial"/>
                <a:ea typeface="Arial"/>
                <a:cs typeface="Arial"/>
                <a:sym typeface="Arial"/>
              </a:rPr>
              <a:t>”</a:t>
            </a:r>
            <a:endParaRPr sz="1800" b="0" i="0" u="none" strike="noStrike" cap="none">
              <a:solidFill>
                <a:srgbClr val="77226C"/>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8"/>
        <p:cNvGrpSpPr/>
        <p:nvPr/>
      </p:nvGrpSpPr>
      <p:grpSpPr>
        <a:xfrm>
          <a:off x="0" y="0"/>
          <a:ext cx="0" cy="0"/>
          <a:chOff x="0" y="0"/>
          <a:chExt cx="0" cy="0"/>
        </a:xfrm>
      </p:grpSpPr>
      <p:sp>
        <p:nvSpPr>
          <p:cNvPr id="139" name="Google Shape;139;g27827db0da4_0_129"/>
          <p:cNvSpPr txBox="1">
            <a:spLocks noGrp="1"/>
          </p:cNvSpPr>
          <p:nvPr>
            <p:ph type="title"/>
          </p:nvPr>
        </p:nvSpPr>
        <p:spPr>
          <a:xfrm>
            <a:off x="675659" y="1931988"/>
            <a:ext cx="8575500" cy="2595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77226C"/>
              </a:buClr>
              <a:buSzPts val="4400"/>
              <a:buFont typeface="Century Gothic"/>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27827db0da4_0_129"/>
          <p:cNvSpPr txBox="1">
            <a:spLocks noGrp="1"/>
          </p:cNvSpPr>
          <p:nvPr>
            <p:ph type="body" idx="1"/>
          </p:nvPr>
        </p:nvSpPr>
        <p:spPr>
          <a:xfrm>
            <a:off x="675659" y="4527448"/>
            <a:ext cx="85755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41"/>
        <p:cNvGrpSpPr/>
        <p:nvPr/>
      </p:nvGrpSpPr>
      <p:grpSpPr>
        <a:xfrm>
          <a:off x="0" y="0"/>
          <a:ext cx="0" cy="0"/>
          <a:chOff x="0" y="0"/>
          <a:chExt cx="0" cy="0"/>
        </a:xfrm>
      </p:grpSpPr>
      <p:sp>
        <p:nvSpPr>
          <p:cNvPr id="142" name="Google Shape;142;g27827db0da4_0_132"/>
          <p:cNvSpPr txBox="1">
            <a:spLocks noGrp="1"/>
          </p:cNvSpPr>
          <p:nvPr>
            <p:ph type="title"/>
          </p:nvPr>
        </p:nvSpPr>
        <p:spPr>
          <a:xfrm>
            <a:off x="929029" y="609600"/>
            <a:ext cx="80739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7226C"/>
              </a:buClr>
              <a:buSzPts val="4400"/>
              <a:buFont typeface="Century Gothic"/>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27827db0da4_0_132"/>
          <p:cNvSpPr txBox="1">
            <a:spLocks noGrp="1"/>
          </p:cNvSpPr>
          <p:nvPr>
            <p:ph type="body" idx="1"/>
          </p:nvPr>
        </p:nvSpPr>
        <p:spPr>
          <a:xfrm>
            <a:off x="675656" y="4013200"/>
            <a:ext cx="8575500" cy="514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Palatino Linotype"/>
              <a:buNone/>
              <a:defRPr sz="2400">
                <a:solidFill>
                  <a:srgbClr val="77226C"/>
                </a:solidFill>
              </a:defRPr>
            </a:lvl1pPr>
            <a:lvl2pPr marL="914400" lvl="1" indent="-228600" algn="l">
              <a:lnSpc>
                <a:spcPct val="100000"/>
              </a:lnSpc>
              <a:spcBef>
                <a:spcPts val="1000"/>
              </a:spcBef>
              <a:spcAft>
                <a:spcPts val="0"/>
              </a:spcAft>
              <a:buSzPts val="1440"/>
              <a:buFont typeface="Palatino Linotype"/>
              <a:buNone/>
              <a:defRPr/>
            </a:lvl2pPr>
            <a:lvl3pPr marL="1371600" lvl="2" indent="-228600" algn="l">
              <a:lnSpc>
                <a:spcPct val="100000"/>
              </a:lnSpc>
              <a:spcBef>
                <a:spcPts val="1000"/>
              </a:spcBef>
              <a:spcAft>
                <a:spcPts val="0"/>
              </a:spcAft>
              <a:buSzPts val="1280"/>
              <a:buFont typeface="Palatino Linotype"/>
              <a:buNone/>
              <a:defRPr/>
            </a:lvl3pPr>
            <a:lvl4pPr marL="1828800" lvl="3" indent="-228600" algn="l">
              <a:lnSpc>
                <a:spcPct val="100000"/>
              </a:lnSpc>
              <a:spcBef>
                <a:spcPts val="1000"/>
              </a:spcBef>
              <a:spcAft>
                <a:spcPts val="0"/>
              </a:spcAft>
              <a:buSzPts val="1120"/>
              <a:buFont typeface="Palatino Linotype"/>
              <a:buNone/>
              <a:defRPr/>
            </a:lvl4pPr>
            <a:lvl5pPr marL="2286000" lvl="4" indent="-228600" algn="l">
              <a:lnSpc>
                <a:spcPct val="100000"/>
              </a:lnSpc>
              <a:spcBef>
                <a:spcPts val="1000"/>
              </a:spcBef>
              <a:spcAft>
                <a:spcPts val="0"/>
              </a:spcAft>
              <a:buSzPts val="1120"/>
              <a:buFont typeface="Palatino Linotype"/>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4" name="Google Shape;144;g27827db0da4_0_132"/>
          <p:cNvSpPr txBox="1">
            <a:spLocks noGrp="1"/>
          </p:cNvSpPr>
          <p:nvPr>
            <p:ph type="body" idx="2"/>
          </p:nvPr>
        </p:nvSpPr>
        <p:spPr>
          <a:xfrm>
            <a:off x="675659" y="4527448"/>
            <a:ext cx="85755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45" name="Google Shape;145;g27827db0da4_0_132"/>
          <p:cNvSpPr txBox="1"/>
          <p:nvPr/>
        </p:nvSpPr>
        <p:spPr>
          <a:xfrm>
            <a:off x="540529" y="790378"/>
            <a:ext cx="6081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54184D"/>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46" name="Google Shape;146;g27827db0da4_0_132"/>
          <p:cNvSpPr txBox="1"/>
          <p:nvPr/>
        </p:nvSpPr>
        <p:spPr>
          <a:xfrm>
            <a:off x="8871001" y="2886556"/>
            <a:ext cx="6081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54184D"/>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47"/>
        <p:cNvGrpSpPr/>
        <p:nvPr/>
      </p:nvGrpSpPr>
      <p:grpSpPr>
        <a:xfrm>
          <a:off x="0" y="0"/>
          <a:ext cx="0" cy="0"/>
          <a:chOff x="0" y="0"/>
          <a:chExt cx="0" cy="0"/>
        </a:xfrm>
      </p:grpSpPr>
      <p:sp>
        <p:nvSpPr>
          <p:cNvPr id="148" name="Google Shape;148;g27827db0da4_0_138"/>
          <p:cNvSpPr txBox="1">
            <a:spLocks noGrp="1"/>
          </p:cNvSpPr>
          <p:nvPr>
            <p:ph type="title"/>
          </p:nvPr>
        </p:nvSpPr>
        <p:spPr>
          <a:xfrm>
            <a:off x="684102" y="609600"/>
            <a:ext cx="85668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7226C"/>
              </a:buClr>
              <a:buSzPts val="4400"/>
              <a:buFont typeface="Century Gothic"/>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27827db0da4_0_138"/>
          <p:cNvSpPr txBox="1">
            <a:spLocks noGrp="1"/>
          </p:cNvSpPr>
          <p:nvPr>
            <p:ph type="body" idx="1"/>
          </p:nvPr>
        </p:nvSpPr>
        <p:spPr>
          <a:xfrm>
            <a:off x="675656" y="4013200"/>
            <a:ext cx="8575500" cy="514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Palatino Linotype"/>
              <a:buNone/>
              <a:defRPr sz="2400">
                <a:solidFill>
                  <a:srgbClr val="77226C"/>
                </a:solidFill>
              </a:defRPr>
            </a:lvl1pPr>
            <a:lvl2pPr marL="914400" lvl="1" indent="-228600" algn="l">
              <a:lnSpc>
                <a:spcPct val="100000"/>
              </a:lnSpc>
              <a:spcBef>
                <a:spcPts val="1000"/>
              </a:spcBef>
              <a:spcAft>
                <a:spcPts val="0"/>
              </a:spcAft>
              <a:buSzPts val="1440"/>
              <a:buFont typeface="Palatino Linotype"/>
              <a:buNone/>
              <a:defRPr/>
            </a:lvl2pPr>
            <a:lvl3pPr marL="1371600" lvl="2" indent="-228600" algn="l">
              <a:lnSpc>
                <a:spcPct val="100000"/>
              </a:lnSpc>
              <a:spcBef>
                <a:spcPts val="1000"/>
              </a:spcBef>
              <a:spcAft>
                <a:spcPts val="0"/>
              </a:spcAft>
              <a:buSzPts val="1280"/>
              <a:buFont typeface="Palatino Linotype"/>
              <a:buNone/>
              <a:defRPr/>
            </a:lvl3pPr>
            <a:lvl4pPr marL="1828800" lvl="3" indent="-228600" algn="l">
              <a:lnSpc>
                <a:spcPct val="100000"/>
              </a:lnSpc>
              <a:spcBef>
                <a:spcPts val="1000"/>
              </a:spcBef>
              <a:spcAft>
                <a:spcPts val="0"/>
              </a:spcAft>
              <a:buSzPts val="1120"/>
              <a:buFont typeface="Palatino Linotype"/>
              <a:buNone/>
              <a:defRPr/>
            </a:lvl4pPr>
            <a:lvl5pPr marL="2286000" lvl="4" indent="-228600" algn="l">
              <a:lnSpc>
                <a:spcPct val="100000"/>
              </a:lnSpc>
              <a:spcBef>
                <a:spcPts val="1000"/>
              </a:spcBef>
              <a:spcAft>
                <a:spcPts val="0"/>
              </a:spcAft>
              <a:buSzPts val="1120"/>
              <a:buFont typeface="Palatino Linotype"/>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50" name="Google Shape;150;g27827db0da4_0_138"/>
          <p:cNvSpPr txBox="1">
            <a:spLocks noGrp="1"/>
          </p:cNvSpPr>
          <p:nvPr>
            <p:ph type="body" idx="2"/>
          </p:nvPr>
        </p:nvSpPr>
        <p:spPr>
          <a:xfrm>
            <a:off x="675659" y="4527448"/>
            <a:ext cx="85755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g27827db0da4_0_142"/>
          <p:cNvSpPr txBox="1">
            <a:spLocks noGrp="1"/>
          </p:cNvSpPr>
          <p:nvPr>
            <p:ph type="title"/>
          </p:nvPr>
        </p:nvSpPr>
        <p:spPr>
          <a:xfrm>
            <a:off x="675658" y="609600"/>
            <a:ext cx="85755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77226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27827db0da4_0_142"/>
          <p:cNvSpPr txBox="1">
            <a:spLocks noGrp="1"/>
          </p:cNvSpPr>
          <p:nvPr>
            <p:ph type="body" idx="1"/>
          </p:nvPr>
        </p:nvSpPr>
        <p:spPr>
          <a:xfrm rot="5400000">
            <a:off x="3022898" y="-186760"/>
            <a:ext cx="3880800" cy="85755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4"/>
        <p:cNvGrpSpPr/>
        <p:nvPr/>
      </p:nvGrpSpPr>
      <p:grpSpPr>
        <a:xfrm>
          <a:off x="0" y="0"/>
          <a:ext cx="0" cy="0"/>
          <a:chOff x="0" y="0"/>
          <a:chExt cx="0" cy="0"/>
        </a:xfrm>
      </p:grpSpPr>
      <p:sp>
        <p:nvSpPr>
          <p:cNvPr id="155" name="Google Shape;155;g27827db0da4_0_145"/>
          <p:cNvSpPr txBox="1">
            <a:spLocks noGrp="1"/>
          </p:cNvSpPr>
          <p:nvPr>
            <p:ph type="title"/>
          </p:nvPr>
        </p:nvSpPr>
        <p:spPr>
          <a:xfrm rot="5400000">
            <a:off x="5973017" y="2584649"/>
            <a:ext cx="5251500" cy="1301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7226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27827db0da4_0_145"/>
          <p:cNvSpPr txBox="1">
            <a:spLocks noGrp="1"/>
          </p:cNvSpPr>
          <p:nvPr>
            <p:ph type="body" idx="1"/>
          </p:nvPr>
        </p:nvSpPr>
        <p:spPr>
          <a:xfrm rot="5400000">
            <a:off x="1571185" y="-286050"/>
            <a:ext cx="5251500" cy="7042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g27827db0da4_0_39"/>
          <p:cNvSpPr txBox="1">
            <a:spLocks noGrp="1"/>
          </p:cNvSpPr>
          <p:nvPr>
            <p:ph type="title"/>
          </p:nvPr>
        </p:nvSpPr>
        <p:spPr>
          <a:xfrm>
            <a:off x="675658" y="609600"/>
            <a:ext cx="85755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77226C"/>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27827db0da4_0_39"/>
          <p:cNvSpPr txBox="1">
            <a:spLocks noGrp="1"/>
          </p:cNvSpPr>
          <p:nvPr>
            <p:ph type="body" idx="1"/>
          </p:nvPr>
        </p:nvSpPr>
        <p:spPr>
          <a:xfrm>
            <a:off x="675658" y="2160589"/>
            <a:ext cx="85755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1"/>
        <p:cNvGrpSpPr/>
        <p:nvPr/>
      </p:nvGrpSpPr>
      <p:grpSpPr>
        <a:xfrm>
          <a:off x="0" y="0"/>
          <a:ext cx="0" cy="0"/>
          <a:chOff x="0" y="0"/>
          <a:chExt cx="0" cy="0"/>
        </a:xfrm>
      </p:grpSpPr>
      <p:sp>
        <p:nvSpPr>
          <p:cNvPr id="52" name="Google Shape;52;g27827db0da4_0_42"/>
          <p:cNvSpPr txBox="1">
            <a:spLocks noGrp="1"/>
          </p:cNvSpPr>
          <p:nvPr>
            <p:ph type="title"/>
          </p:nvPr>
        </p:nvSpPr>
        <p:spPr>
          <a:xfrm>
            <a:off x="675659" y="609600"/>
            <a:ext cx="8575500" cy="3403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7226C"/>
              </a:buClr>
              <a:buSzPts val="4400"/>
              <a:buFont typeface="Century Gothic"/>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27827db0da4_0_42"/>
          <p:cNvSpPr txBox="1">
            <a:spLocks noGrp="1"/>
          </p:cNvSpPr>
          <p:nvPr>
            <p:ph type="body" idx="1"/>
          </p:nvPr>
        </p:nvSpPr>
        <p:spPr>
          <a:xfrm>
            <a:off x="675659" y="4470400"/>
            <a:ext cx="8575500" cy="1571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600"/>
              <a:buNone/>
              <a:defRPr sz="20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g27827db0da4_0_46"/>
          <p:cNvSpPr txBox="1">
            <a:spLocks noGrp="1"/>
          </p:cNvSpPr>
          <p:nvPr>
            <p:ph type="title"/>
          </p:nvPr>
        </p:nvSpPr>
        <p:spPr>
          <a:xfrm>
            <a:off x="675658" y="609600"/>
            <a:ext cx="85755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77226C"/>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27827db0da4_0_46"/>
          <p:cNvSpPr txBox="1">
            <a:spLocks noGrp="1"/>
          </p:cNvSpPr>
          <p:nvPr>
            <p:ph type="body" idx="1"/>
          </p:nvPr>
        </p:nvSpPr>
        <p:spPr>
          <a:xfrm>
            <a:off x="674073" y="2160983"/>
            <a:ext cx="4175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8" name="Google Shape;58;g27827db0da4_0_46"/>
          <p:cNvSpPr txBox="1">
            <a:spLocks noGrp="1"/>
          </p:cNvSpPr>
          <p:nvPr>
            <p:ph type="body" idx="2"/>
          </p:nvPr>
        </p:nvSpPr>
        <p:spPr>
          <a:xfrm>
            <a:off x="674073" y="2737245"/>
            <a:ext cx="4175100" cy="3304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9" name="Google Shape;59;g27827db0da4_0_46"/>
          <p:cNvSpPr txBox="1">
            <a:spLocks noGrp="1"/>
          </p:cNvSpPr>
          <p:nvPr>
            <p:ph type="body" idx="3"/>
          </p:nvPr>
        </p:nvSpPr>
        <p:spPr>
          <a:xfrm>
            <a:off x="5075789" y="2160983"/>
            <a:ext cx="4175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0" name="Google Shape;60;g27827db0da4_0_46"/>
          <p:cNvSpPr txBox="1">
            <a:spLocks noGrp="1"/>
          </p:cNvSpPr>
          <p:nvPr>
            <p:ph type="body" idx="4"/>
          </p:nvPr>
        </p:nvSpPr>
        <p:spPr>
          <a:xfrm>
            <a:off x="5075790" y="2737245"/>
            <a:ext cx="4175100" cy="3304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1" type="title">
  <p:cSld name="TITLE">
    <p:bg>
      <p:bgPr>
        <a:solidFill>
          <a:srgbClr val="D9D2E9"/>
        </a:solidFill>
        <a:effectLst/>
      </p:bgPr>
    </p:bg>
    <p:spTree>
      <p:nvGrpSpPr>
        <p:cNvPr id="1" name="Shape 61"/>
        <p:cNvGrpSpPr/>
        <p:nvPr/>
      </p:nvGrpSpPr>
      <p:grpSpPr>
        <a:xfrm>
          <a:off x="0" y="0"/>
          <a:ext cx="0" cy="0"/>
          <a:chOff x="0" y="0"/>
          <a:chExt cx="0" cy="0"/>
        </a:xfrm>
      </p:grpSpPr>
      <p:grpSp>
        <p:nvGrpSpPr>
          <p:cNvPr id="62" name="Google Shape;62;g27827db0da4_0_52"/>
          <p:cNvGrpSpPr/>
          <p:nvPr/>
        </p:nvGrpSpPr>
        <p:grpSpPr>
          <a:xfrm>
            <a:off x="7411313" y="-6357"/>
            <a:ext cx="4756542" cy="6867526"/>
            <a:chOff x="7425125" y="4763"/>
            <a:chExt cx="4768463" cy="6867526"/>
          </a:xfrm>
        </p:grpSpPr>
        <p:cxnSp>
          <p:nvCxnSpPr>
            <p:cNvPr id="63" name="Google Shape;63;g27827db0da4_0_52"/>
            <p:cNvCxnSpPr/>
            <p:nvPr/>
          </p:nvCxnSpPr>
          <p:spPr>
            <a:xfrm>
              <a:off x="9371012" y="4763"/>
              <a:ext cx="1219200" cy="6858000"/>
            </a:xfrm>
            <a:prstGeom prst="straightConnector1">
              <a:avLst/>
            </a:prstGeom>
            <a:noFill/>
            <a:ln w="9525" cap="flat" cmpd="sng">
              <a:solidFill>
                <a:srgbClr val="77226C">
                  <a:alpha val="60000"/>
                </a:srgbClr>
              </a:solidFill>
              <a:prstDash val="solid"/>
              <a:round/>
              <a:headEnd type="none" w="sm" len="sm"/>
              <a:tailEnd type="none" w="sm" len="sm"/>
            </a:ln>
          </p:spPr>
        </p:cxnSp>
        <p:cxnSp>
          <p:nvCxnSpPr>
            <p:cNvPr id="64" name="Google Shape;64;g27827db0da4_0_52"/>
            <p:cNvCxnSpPr/>
            <p:nvPr/>
          </p:nvCxnSpPr>
          <p:spPr>
            <a:xfrm flipH="1">
              <a:off x="7425125" y="3681413"/>
              <a:ext cx="4763700" cy="3176700"/>
            </a:xfrm>
            <a:prstGeom prst="straightConnector1">
              <a:avLst/>
            </a:prstGeom>
            <a:noFill/>
            <a:ln w="9525" cap="flat" cmpd="sng">
              <a:solidFill>
                <a:srgbClr val="63A70A">
                  <a:alpha val="49411"/>
                </a:srgbClr>
              </a:solidFill>
              <a:prstDash val="solid"/>
              <a:round/>
              <a:headEnd type="none" w="sm" len="sm"/>
              <a:tailEnd type="none" w="sm" len="sm"/>
            </a:ln>
          </p:spPr>
        </p:cxnSp>
        <p:sp>
          <p:nvSpPr>
            <p:cNvPr id="65" name="Google Shape;65;g27827db0da4_0_52"/>
            <p:cNvSpPr/>
            <p:nvPr/>
          </p:nvSpPr>
          <p:spPr>
            <a:xfrm>
              <a:off x="9186239" y="5822"/>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rgbClr val="63A70A">
                <a:alpha val="49411"/>
              </a:srgbClr>
            </a:solidFill>
            <a:ln>
              <a:noFill/>
            </a:ln>
          </p:spPr>
        </p:sp>
        <p:sp>
          <p:nvSpPr>
            <p:cNvPr id="66" name="Google Shape;66;g27827db0da4_0_52"/>
            <p:cNvSpPr/>
            <p:nvPr/>
          </p:nvSpPr>
          <p:spPr>
            <a:xfrm>
              <a:off x="9603442" y="5822"/>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rgbClr val="77226C">
                <a:alpha val="29411"/>
              </a:srgbClr>
            </a:solidFill>
            <a:ln>
              <a:noFill/>
            </a:ln>
          </p:spPr>
        </p:sp>
        <p:sp>
          <p:nvSpPr>
            <p:cNvPr id="67" name="Google Shape;67;g27827db0da4_0_52"/>
            <p:cNvSpPr/>
            <p:nvPr/>
          </p:nvSpPr>
          <p:spPr>
            <a:xfrm>
              <a:off x="8932333" y="3048000"/>
              <a:ext cx="3259800" cy="3821100"/>
            </a:xfrm>
            <a:prstGeom prst="triangle">
              <a:avLst>
                <a:gd name="adj" fmla="val 100000"/>
              </a:avLst>
            </a:prstGeom>
            <a:solidFill>
              <a:srgbClr val="77226C">
                <a:alpha val="7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g27827db0da4_0_52"/>
            <p:cNvSpPr/>
            <p:nvPr/>
          </p:nvSpPr>
          <p:spPr>
            <a:xfrm>
              <a:off x="9334500" y="5822"/>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7226C">
                <a:alpha val="69411"/>
              </a:srgbClr>
            </a:solidFill>
            <a:ln>
              <a:noFill/>
            </a:ln>
          </p:spPr>
        </p:sp>
        <p:sp>
          <p:nvSpPr>
            <p:cNvPr id="69" name="Google Shape;69;g27827db0da4_0_52"/>
            <p:cNvSpPr/>
            <p:nvPr/>
          </p:nvSpPr>
          <p:spPr>
            <a:xfrm>
              <a:off x="10898730" y="5822"/>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63A70A">
                <a:alpha val="69411"/>
              </a:srgbClr>
            </a:solidFill>
            <a:ln>
              <a:noFill/>
            </a:ln>
          </p:spPr>
        </p:sp>
        <p:sp>
          <p:nvSpPr>
            <p:cNvPr id="70" name="Google Shape;70;g27827db0da4_0_52"/>
            <p:cNvSpPr/>
            <p:nvPr/>
          </p:nvSpPr>
          <p:spPr>
            <a:xfrm>
              <a:off x="10938999" y="5822"/>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77226C">
                <a:alpha val="64313"/>
              </a:srgbClr>
            </a:solidFill>
            <a:ln>
              <a:noFill/>
            </a:ln>
          </p:spPr>
        </p:sp>
        <p:sp>
          <p:nvSpPr>
            <p:cNvPr id="71" name="Google Shape;71;g27827db0da4_0_52"/>
            <p:cNvSpPr/>
            <p:nvPr/>
          </p:nvSpPr>
          <p:spPr>
            <a:xfrm>
              <a:off x="10371666" y="3589867"/>
              <a:ext cx="1817100" cy="3279300"/>
            </a:xfrm>
            <a:prstGeom prst="triangle">
              <a:avLst>
                <a:gd name="adj" fmla="val 100000"/>
              </a:avLst>
            </a:prstGeom>
            <a:solidFill>
              <a:srgbClr val="77226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 name="Google Shape;72;g27827db0da4_0_52"/>
          <p:cNvSpPr/>
          <p:nvPr/>
        </p:nvSpPr>
        <p:spPr>
          <a:xfrm rot="10800000">
            <a:off x="-89" y="54"/>
            <a:ext cx="840600" cy="5666100"/>
          </a:xfrm>
          <a:prstGeom prst="triangle">
            <a:avLst>
              <a:gd name="adj" fmla="val 100000"/>
            </a:avLst>
          </a:prstGeom>
          <a:solidFill>
            <a:srgbClr val="63A70A">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g27827db0da4_0_52"/>
          <p:cNvSpPr txBox="1">
            <a:spLocks noGrp="1"/>
          </p:cNvSpPr>
          <p:nvPr>
            <p:ph type="ctrTitle"/>
          </p:nvPr>
        </p:nvSpPr>
        <p:spPr>
          <a:xfrm>
            <a:off x="993157" y="1046862"/>
            <a:ext cx="7747800" cy="16464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Century Gothic"/>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27827db0da4_0_52"/>
          <p:cNvSpPr txBox="1">
            <a:spLocks noGrp="1"/>
          </p:cNvSpPr>
          <p:nvPr>
            <p:ph type="subTitle" idx="1"/>
          </p:nvPr>
        </p:nvSpPr>
        <p:spPr>
          <a:xfrm>
            <a:off x="993157" y="2693161"/>
            <a:ext cx="7747800" cy="7131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600"/>
              <a:buNone/>
              <a:defRPr>
                <a:solidFill>
                  <a:srgbClr val="3F3F3F"/>
                </a:solidFill>
              </a:defRPr>
            </a:lvl1pPr>
            <a:lvl2pPr lvl="1" algn="ctr">
              <a:lnSpc>
                <a:spcPct val="100000"/>
              </a:lnSpc>
              <a:spcBef>
                <a:spcPts val="1000"/>
              </a:spcBef>
              <a:spcAft>
                <a:spcPts val="0"/>
              </a:spcAft>
              <a:buSzPts val="1440"/>
              <a:buNone/>
              <a:defRPr>
                <a:solidFill>
                  <a:srgbClr val="888888"/>
                </a:solidFill>
              </a:defRPr>
            </a:lvl2pPr>
            <a:lvl3pPr lvl="2" algn="ctr">
              <a:lnSpc>
                <a:spcPct val="100000"/>
              </a:lnSpc>
              <a:spcBef>
                <a:spcPts val="1000"/>
              </a:spcBef>
              <a:spcAft>
                <a:spcPts val="0"/>
              </a:spcAft>
              <a:buSzPts val="1280"/>
              <a:buNone/>
              <a:defRPr>
                <a:solidFill>
                  <a:srgbClr val="888888"/>
                </a:solidFill>
              </a:defRPr>
            </a:lvl3pPr>
            <a:lvl4pPr lvl="3" algn="ctr">
              <a:lnSpc>
                <a:spcPct val="100000"/>
              </a:lnSpc>
              <a:spcBef>
                <a:spcPts val="1000"/>
              </a:spcBef>
              <a:spcAft>
                <a:spcPts val="0"/>
              </a:spcAft>
              <a:buSzPts val="1120"/>
              <a:buNone/>
              <a:defRPr>
                <a:solidFill>
                  <a:srgbClr val="888888"/>
                </a:solidFill>
              </a:defRPr>
            </a:lvl4pPr>
            <a:lvl5pPr lvl="4" algn="ctr">
              <a:lnSpc>
                <a:spcPct val="100000"/>
              </a:lnSpc>
              <a:spcBef>
                <a:spcPts val="1000"/>
              </a:spcBef>
              <a:spcAft>
                <a:spcPts val="0"/>
              </a:spcAft>
              <a:buSzPts val="112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75" name="Google Shape;75;g27827db0da4_0_52"/>
          <p:cNvSpPr txBox="1"/>
          <p:nvPr/>
        </p:nvSpPr>
        <p:spPr>
          <a:xfrm>
            <a:off x="684103" y="6379396"/>
            <a:ext cx="3724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77226C"/>
                </a:solidFill>
                <a:latin typeface="Palatino Linotype"/>
                <a:ea typeface="Palatino Linotype"/>
                <a:cs typeface="Palatino Linotype"/>
                <a:sym typeface="Palatino Linotype"/>
              </a:rPr>
              <a:t>MGI 2</a:t>
            </a:r>
            <a:r>
              <a:rPr lang="en-US" sz="1800">
                <a:solidFill>
                  <a:srgbClr val="77226C"/>
                </a:solidFill>
                <a:latin typeface="Palatino Linotype"/>
                <a:ea typeface="Palatino Linotype"/>
                <a:cs typeface="Palatino Linotype"/>
                <a:sym typeface="Palatino Linotype"/>
              </a:rPr>
              <a:t>4-25</a:t>
            </a:r>
            <a:endParaRPr sz="1800" b="0" i="0" u="none" strike="noStrike" cap="none">
              <a:solidFill>
                <a:srgbClr val="77226C"/>
              </a:solidFill>
              <a:latin typeface="Palatino Linotype"/>
              <a:ea typeface="Palatino Linotype"/>
              <a:cs typeface="Palatino Linotype"/>
              <a:sym typeface="Palatino Linotype"/>
            </a:endParaRPr>
          </a:p>
        </p:txBody>
      </p:sp>
      <p:sp>
        <p:nvSpPr>
          <p:cNvPr id="76" name="Google Shape;76;g27827db0da4_0_52"/>
          <p:cNvSpPr txBox="1"/>
          <p:nvPr/>
        </p:nvSpPr>
        <p:spPr>
          <a:xfrm>
            <a:off x="7615764" y="5605377"/>
            <a:ext cx="3007800" cy="400200"/>
          </a:xfrm>
          <a:prstGeom prst="rect">
            <a:avLst/>
          </a:prstGeom>
          <a:solidFill>
            <a:srgbClr val="F8F8F8">
              <a:alpha val="9411"/>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54184D"/>
                </a:solidFill>
                <a:latin typeface="Palatino Linotype"/>
                <a:ea typeface="Palatino Linotype"/>
                <a:cs typeface="Palatino Linotype"/>
                <a:sym typeface="Palatino Linotype"/>
              </a:rPr>
              <a:t>www.mutualground.org</a:t>
            </a:r>
            <a:endParaRPr sz="1400" b="0" i="0" u="none" strike="noStrike" cap="none">
              <a:solidFill>
                <a:srgbClr val="000000"/>
              </a:solidFill>
              <a:latin typeface="Arial"/>
              <a:ea typeface="Arial"/>
              <a:cs typeface="Arial"/>
              <a:sym typeface="Arial"/>
            </a:endParaRPr>
          </a:p>
        </p:txBody>
      </p:sp>
      <p:cxnSp>
        <p:nvCxnSpPr>
          <p:cNvPr id="77" name="Google Shape;77;g27827db0da4_0_52"/>
          <p:cNvCxnSpPr>
            <a:endCxn id="72" idx="0"/>
          </p:cNvCxnSpPr>
          <p:nvPr/>
        </p:nvCxnSpPr>
        <p:spPr>
          <a:xfrm flipH="1">
            <a:off x="-89" y="-11646"/>
            <a:ext cx="1052700" cy="5677800"/>
          </a:xfrm>
          <a:prstGeom prst="straightConnector1">
            <a:avLst/>
          </a:prstGeom>
          <a:noFill/>
          <a:ln w="9525" cap="flat" cmpd="sng">
            <a:solidFill>
              <a:srgbClr val="77226C">
                <a:alpha val="60000"/>
              </a:srgbClr>
            </a:solidFill>
            <a:prstDash val="solid"/>
            <a:round/>
            <a:headEnd type="none" w="sm" len="sm"/>
            <a:tailEnd type="none" w="sm" len="sm"/>
          </a:ln>
        </p:spPr>
      </p:cxnSp>
      <p:cxnSp>
        <p:nvCxnSpPr>
          <p:cNvPr id="78" name="Google Shape;78;g27827db0da4_0_52"/>
          <p:cNvCxnSpPr>
            <a:stCxn id="72" idx="0"/>
          </p:cNvCxnSpPr>
          <p:nvPr/>
        </p:nvCxnSpPr>
        <p:spPr>
          <a:xfrm>
            <a:off x="-89" y="5666154"/>
            <a:ext cx="190800" cy="1191900"/>
          </a:xfrm>
          <a:prstGeom prst="straightConnector1">
            <a:avLst/>
          </a:prstGeom>
          <a:noFill/>
          <a:ln w="9525" cap="flat" cmpd="sng">
            <a:solidFill>
              <a:srgbClr val="63A70A">
                <a:alpha val="60000"/>
              </a:srgbClr>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1">
  <p:cSld name="Section Header1">
    <p:bg>
      <p:bgPr>
        <a:solidFill>
          <a:srgbClr val="D9D2E9"/>
        </a:solidFill>
        <a:effectLst/>
      </p:bgPr>
    </p:bg>
    <p:spTree>
      <p:nvGrpSpPr>
        <p:cNvPr id="1" name="Shape 79"/>
        <p:cNvGrpSpPr/>
        <p:nvPr/>
      </p:nvGrpSpPr>
      <p:grpSpPr>
        <a:xfrm>
          <a:off x="0" y="0"/>
          <a:ext cx="0" cy="0"/>
          <a:chOff x="0" y="0"/>
          <a:chExt cx="0" cy="0"/>
        </a:xfrm>
      </p:grpSpPr>
      <p:sp>
        <p:nvSpPr>
          <p:cNvPr id="80" name="Google Shape;80;g27827db0da4_0_70"/>
          <p:cNvSpPr/>
          <p:nvPr/>
        </p:nvSpPr>
        <p:spPr>
          <a:xfrm rot="10800000">
            <a:off x="-89" y="54"/>
            <a:ext cx="840600" cy="5666100"/>
          </a:xfrm>
          <a:prstGeom prst="triangle">
            <a:avLst>
              <a:gd name="adj" fmla="val 100000"/>
            </a:avLst>
          </a:prstGeom>
          <a:solidFill>
            <a:srgbClr val="63A70A">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27827db0da4_0_70"/>
          <p:cNvSpPr txBox="1"/>
          <p:nvPr/>
        </p:nvSpPr>
        <p:spPr>
          <a:xfrm>
            <a:off x="684103" y="6379396"/>
            <a:ext cx="3724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77226C"/>
                </a:solidFill>
                <a:latin typeface="Palatino Linotype"/>
                <a:ea typeface="Palatino Linotype"/>
                <a:cs typeface="Palatino Linotype"/>
                <a:sym typeface="Palatino Linotype"/>
              </a:rPr>
              <a:t>MGI 202</a:t>
            </a:r>
            <a:r>
              <a:rPr lang="en-US" sz="1800">
                <a:solidFill>
                  <a:srgbClr val="77226C"/>
                </a:solidFill>
                <a:latin typeface="Palatino Linotype"/>
                <a:ea typeface="Palatino Linotype"/>
                <a:cs typeface="Palatino Linotype"/>
                <a:sym typeface="Palatino Linotype"/>
              </a:rPr>
              <a:t>4</a:t>
            </a:r>
            <a:endParaRPr sz="1800" b="0" i="0" u="none" strike="noStrike" cap="none">
              <a:solidFill>
                <a:srgbClr val="77226C"/>
              </a:solidFill>
              <a:latin typeface="Palatino Linotype"/>
              <a:ea typeface="Palatino Linotype"/>
              <a:cs typeface="Palatino Linotype"/>
              <a:sym typeface="Palatino Linotype"/>
            </a:endParaRPr>
          </a:p>
        </p:txBody>
      </p:sp>
      <p:cxnSp>
        <p:nvCxnSpPr>
          <p:cNvPr id="82" name="Google Shape;82;g27827db0da4_0_70"/>
          <p:cNvCxnSpPr>
            <a:endCxn id="80" idx="0"/>
          </p:cNvCxnSpPr>
          <p:nvPr/>
        </p:nvCxnSpPr>
        <p:spPr>
          <a:xfrm flipH="1">
            <a:off x="-89" y="-11646"/>
            <a:ext cx="1052700" cy="5677800"/>
          </a:xfrm>
          <a:prstGeom prst="straightConnector1">
            <a:avLst/>
          </a:prstGeom>
          <a:noFill/>
          <a:ln w="9525" cap="flat" cmpd="sng">
            <a:solidFill>
              <a:srgbClr val="77226C">
                <a:alpha val="60000"/>
              </a:srgbClr>
            </a:solidFill>
            <a:prstDash val="solid"/>
            <a:round/>
            <a:headEnd type="none" w="sm" len="sm"/>
            <a:tailEnd type="none" w="sm" len="sm"/>
          </a:ln>
        </p:spPr>
      </p:cxnSp>
      <p:cxnSp>
        <p:nvCxnSpPr>
          <p:cNvPr id="83" name="Google Shape;83;g27827db0da4_0_70"/>
          <p:cNvCxnSpPr>
            <a:stCxn id="80" idx="0"/>
          </p:cNvCxnSpPr>
          <p:nvPr/>
        </p:nvCxnSpPr>
        <p:spPr>
          <a:xfrm>
            <a:off x="-89" y="5666154"/>
            <a:ext cx="190800" cy="1191900"/>
          </a:xfrm>
          <a:prstGeom prst="straightConnector1">
            <a:avLst/>
          </a:prstGeom>
          <a:noFill/>
          <a:ln w="9525" cap="flat" cmpd="sng">
            <a:solidFill>
              <a:srgbClr val="63A70A">
                <a:alpha val="60000"/>
              </a:srgbClr>
            </a:solidFill>
            <a:prstDash val="solid"/>
            <a:round/>
            <a:headEnd type="none" w="sm" len="sm"/>
            <a:tailEnd type="none" w="sm" len="sm"/>
          </a:ln>
        </p:spPr>
      </p:cxnSp>
      <p:sp>
        <p:nvSpPr>
          <p:cNvPr id="84" name="Google Shape;84;g27827db0da4_0_70"/>
          <p:cNvSpPr txBox="1">
            <a:spLocks noGrp="1"/>
          </p:cNvSpPr>
          <p:nvPr>
            <p:ph type="title"/>
          </p:nvPr>
        </p:nvSpPr>
        <p:spPr>
          <a:xfrm>
            <a:off x="675659" y="2700867"/>
            <a:ext cx="8575500" cy="182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77226C"/>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27827db0da4_0_70"/>
          <p:cNvSpPr txBox="1">
            <a:spLocks noGrp="1"/>
          </p:cNvSpPr>
          <p:nvPr>
            <p:ph type="body" idx="1"/>
          </p:nvPr>
        </p:nvSpPr>
        <p:spPr>
          <a:xfrm>
            <a:off x="675659" y="4527448"/>
            <a:ext cx="8575500"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grpSp>
        <p:nvGrpSpPr>
          <p:cNvPr id="86" name="Google Shape;86;g27827db0da4_0_70"/>
          <p:cNvGrpSpPr/>
          <p:nvPr/>
        </p:nvGrpSpPr>
        <p:grpSpPr>
          <a:xfrm>
            <a:off x="7411313" y="-6357"/>
            <a:ext cx="4756542" cy="6867526"/>
            <a:chOff x="7429888" y="-6357"/>
            <a:chExt cx="4768463" cy="6867526"/>
          </a:xfrm>
        </p:grpSpPr>
        <p:grpSp>
          <p:nvGrpSpPr>
            <p:cNvPr id="87" name="Google Shape;87;g27827db0da4_0_70"/>
            <p:cNvGrpSpPr/>
            <p:nvPr/>
          </p:nvGrpSpPr>
          <p:grpSpPr>
            <a:xfrm>
              <a:off x="7429888" y="-6357"/>
              <a:ext cx="4768463" cy="6867526"/>
              <a:chOff x="7425125" y="4763"/>
              <a:chExt cx="4768463" cy="6867526"/>
            </a:xfrm>
          </p:grpSpPr>
          <p:cxnSp>
            <p:nvCxnSpPr>
              <p:cNvPr id="88" name="Google Shape;88;g27827db0da4_0_70"/>
              <p:cNvCxnSpPr/>
              <p:nvPr/>
            </p:nvCxnSpPr>
            <p:spPr>
              <a:xfrm>
                <a:off x="9371012" y="4763"/>
                <a:ext cx="1219200" cy="6858000"/>
              </a:xfrm>
              <a:prstGeom prst="straightConnector1">
                <a:avLst/>
              </a:prstGeom>
              <a:noFill/>
              <a:ln w="9525" cap="flat" cmpd="sng">
                <a:solidFill>
                  <a:srgbClr val="77226C">
                    <a:alpha val="60000"/>
                  </a:srgbClr>
                </a:solidFill>
                <a:prstDash val="solid"/>
                <a:round/>
                <a:headEnd type="none" w="sm" len="sm"/>
                <a:tailEnd type="none" w="sm" len="sm"/>
              </a:ln>
            </p:spPr>
          </p:cxnSp>
          <p:cxnSp>
            <p:nvCxnSpPr>
              <p:cNvPr id="89" name="Google Shape;89;g27827db0da4_0_70"/>
              <p:cNvCxnSpPr/>
              <p:nvPr/>
            </p:nvCxnSpPr>
            <p:spPr>
              <a:xfrm flipH="1">
                <a:off x="7425125" y="3681413"/>
                <a:ext cx="4763700" cy="3176700"/>
              </a:xfrm>
              <a:prstGeom prst="straightConnector1">
                <a:avLst/>
              </a:prstGeom>
              <a:noFill/>
              <a:ln w="9525" cap="flat" cmpd="sng">
                <a:solidFill>
                  <a:srgbClr val="63A70A">
                    <a:alpha val="49411"/>
                  </a:srgbClr>
                </a:solidFill>
                <a:prstDash val="solid"/>
                <a:round/>
                <a:headEnd type="none" w="sm" len="sm"/>
                <a:tailEnd type="none" w="sm" len="sm"/>
              </a:ln>
            </p:spPr>
          </p:cxnSp>
          <p:sp>
            <p:nvSpPr>
              <p:cNvPr id="90" name="Google Shape;90;g27827db0da4_0_70"/>
              <p:cNvSpPr/>
              <p:nvPr/>
            </p:nvSpPr>
            <p:spPr>
              <a:xfrm>
                <a:off x="9186239" y="5822"/>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rgbClr val="63A70A">
                  <a:alpha val="49411"/>
                </a:srgbClr>
              </a:solidFill>
              <a:ln>
                <a:noFill/>
              </a:ln>
            </p:spPr>
          </p:sp>
          <p:sp>
            <p:nvSpPr>
              <p:cNvPr id="91" name="Google Shape;91;g27827db0da4_0_70"/>
              <p:cNvSpPr/>
              <p:nvPr/>
            </p:nvSpPr>
            <p:spPr>
              <a:xfrm>
                <a:off x="9603442" y="5822"/>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rgbClr val="77226C">
                  <a:alpha val="29411"/>
                </a:srgbClr>
              </a:solidFill>
              <a:ln>
                <a:noFill/>
              </a:ln>
            </p:spPr>
          </p:sp>
          <p:sp>
            <p:nvSpPr>
              <p:cNvPr id="92" name="Google Shape;92;g27827db0da4_0_70"/>
              <p:cNvSpPr/>
              <p:nvPr/>
            </p:nvSpPr>
            <p:spPr>
              <a:xfrm>
                <a:off x="8932333" y="3048000"/>
                <a:ext cx="3259800" cy="3821100"/>
              </a:xfrm>
              <a:prstGeom prst="triangle">
                <a:avLst>
                  <a:gd name="adj" fmla="val 100000"/>
                </a:avLst>
              </a:prstGeom>
              <a:solidFill>
                <a:srgbClr val="77226C">
                  <a:alpha val="7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27827db0da4_0_70"/>
              <p:cNvSpPr/>
              <p:nvPr/>
            </p:nvSpPr>
            <p:spPr>
              <a:xfrm>
                <a:off x="9334500" y="5822"/>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7226C">
                  <a:alpha val="69411"/>
                </a:srgbClr>
              </a:solidFill>
              <a:ln>
                <a:noFill/>
              </a:ln>
            </p:spPr>
          </p:sp>
          <p:sp>
            <p:nvSpPr>
              <p:cNvPr id="94" name="Google Shape;94;g27827db0da4_0_70"/>
              <p:cNvSpPr/>
              <p:nvPr/>
            </p:nvSpPr>
            <p:spPr>
              <a:xfrm>
                <a:off x="10898730" y="5822"/>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63A70A">
                  <a:alpha val="69411"/>
                </a:srgbClr>
              </a:solidFill>
              <a:ln>
                <a:noFill/>
              </a:ln>
            </p:spPr>
          </p:sp>
          <p:sp>
            <p:nvSpPr>
              <p:cNvPr id="95" name="Google Shape;95;g27827db0da4_0_70"/>
              <p:cNvSpPr/>
              <p:nvPr/>
            </p:nvSpPr>
            <p:spPr>
              <a:xfrm>
                <a:off x="10938999" y="5822"/>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77226C">
                  <a:alpha val="64313"/>
                </a:srgbClr>
              </a:solidFill>
              <a:ln>
                <a:noFill/>
              </a:ln>
            </p:spPr>
          </p:sp>
          <p:sp>
            <p:nvSpPr>
              <p:cNvPr id="96" name="Google Shape;96;g27827db0da4_0_70"/>
              <p:cNvSpPr/>
              <p:nvPr/>
            </p:nvSpPr>
            <p:spPr>
              <a:xfrm>
                <a:off x="10371666" y="3589867"/>
                <a:ext cx="1817100" cy="3279300"/>
              </a:xfrm>
              <a:prstGeom prst="triangle">
                <a:avLst>
                  <a:gd name="adj" fmla="val 100000"/>
                </a:avLst>
              </a:prstGeom>
              <a:solidFill>
                <a:srgbClr val="77226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7" name="Google Shape;97;g27827db0da4_0_70" descr="Picture1"/>
            <p:cNvPicPr preferRelativeResize="0"/>
            <p:nvPr/>
          </p:nvPicPr>
          <p:blipFill rotWithShape="1">
            <a:blip r:embed="rId2">
              <a:alphaModFix/>
            </a:blip>
            <a:srcRect r="6089" b="1987"/>
            <a:stretch/>
          </p:blipFill>
          <p:spPr>
            <a:xfrm>
              <a:off x="9880610" y="5334000"/>
              <a:ext cx="1991335" cy="1017322"/>
            </a:xfrm>
            <a:prstGeom prst="rect">
              <a:avLst/>
            </a:prstGeom>
            <a:noFill/>
            <a:ln>
              <a:noFill/>
            </a:ln>
            <a:effectLst>
              <a:outerShdw blurRad="63500" sx="102000" sy="102000" algn="ctr" rotWithShape="0">
                <a:srgbClr val="000000">
                  <a:alpha val="39215"/>
                </a:srgbClr>
              </a:outerShdw>
            </a:effectLst>
          </p:spPr>
        </p:pic>
        <p:sp>
          <p:nvSpPr>
            <p:cNvPr id="98" name="Google Shape;98;g27827db0da4_0_70"/>
            <p:cNvSpPr txBox="1"/>
            <p:nvPr/>
          </p:nvSpPr>
          <p:spPr>
            <a:xfrm>
              <a:off x="8305800" y="6367046"/>
              <a:ext cx="37338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Palatino Linotype"/>
                  <a:ea typeface="Palatino Linotype"/>
                  <a:cs typeface="Palatino Linotype"/>
                  <a:sym typeface="Palatino Linotype"/>
                </a:rPr>
                <a:t>www.mutualground.org</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2">
  <p:cSld name="Section Header2">
    <p:bg>
      <p:bgPr>
        <a:solidFill>
          <a:srgbClr val="D9D2E9"/>
        </a:solidFill>
        <a:effectLst/>
      </p:bgPr>
    </p:bg>
    <p:spTree>
      <p:nvGrpSpPr>
        <p:cNvPr id="1" name="Shape 99"/>
        <p:cNvGrpSpPr/>
        <p:nvPr/>
      </p:nvGrpSpPr>
      <p:grpSpPr>
        <a:xfrm>
          <a:off x="0" y="0"/>
          <a:ext cx="0" cy="0"/>
          <a:chOff x="0" y="0"/>
          <a:chExt cx="0" cy="0"/>
        </a:xfrm>
      </p:grpSpPr>
      <p:sp>
        <p:nvSpPr>
          <p:cNvPr id="100" name="Google Shape;100;g27827db0da4_0_90"/>
          <p:cNvSpPr/>
          <p:nvPr/>
        </p:nvSpPr>
        <p:spPr>
          <a:xfrm rot="5400000">
            <a:off x="4585874" y="1423605"/>
            <a:ext cx="842700" cy="10026300"/>
          </a:xfrm>
          <a:prstGeom prst="triangle">
            <a:avLst>
              <a:gd name="adj" fmla="val 100000"/>
            </a:avLst>
          </a:prstGeom>
          <a:solidFill>
            <a:srgbClr val="63A70A">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1" name="Google Shape;101;g27827db0da4_0_90"/>
          <p:cNvCxnSpPr>
            <a:endCxn id="100" idx="0"/>
          </p:cNvCxnSpPr>
          <p:nvPr/>
        </p:nvCxnSpPr>
        <p:spPr>
          <a:xfrm>
            <a:off x="-26926" y="5802405"/>
            <a:ext cx="10047300" cy="1055700"/>
          </a:xfrm>
          <a:prstGeom prst="straightConnector1">
            <a:avLst/>
          </a:prstGeom>
          <a:noFill/>
          <a:ln w="9525" cap="flat" cmpd="sng">
            <a:solidFill>
              <a:srgbClr val="77226C">
                <a:alpha val="60000"/>
              </a:srgbClr>
            </a:solidFill>
            <a:prstDash val="solid"/>
            <a:round/>
            <a:headEnd type="none" w="sm" len="sm"/>
            <a:tailEnd type="none" w="sm" len="sm"/>
          </a:ln>
        </p:spPr>
      </p:cxnSp>
      <p:cxnSp>
        <p:nvCxnSpPr>
          <p:cNvPr id="102" name="Google Shape;102;g27827db0da4_0_90"/>
          <p:cNvCxnSpPr>
            <a:stCxn id="100" idx="0"/>
          </p:cNvCxnSpPr>
          <p:nvPr/>
        </p:nvCxnSpPr>
        <p:spPr>
          <a:xfrm rot="10800000" flipH="1">
            <a:off x="10020374" y="6521805"/>
            <a:ext cx="2115900" cy="336300"/>
          </a:xfrm>
          <a:prstGeom prst="straightConnector1">
            <a:avLst/>
          </a:prstGeom>
          <a:noFill/>
          <a:ln w="9525" cap="flat" cmpd="sng">
            <a:solidFill>
              <a:srgbClr val="63A70A">
                <a:alpha val="60000"/>
              </a:srgbClr>
            </a:solidFill>
            <a:prstDash val="solid"/>
            <a:round/>
            <a:headEnd type="none" w="sm" len="sm"/>
            <a:tailEnd type="none" w="sm" len="sm"/>
          </a:ln>
        </p:spPr>
      </p:cxnSp>
      <p:sp>
        <p:nvSpPr>
          <p:cNvPr id="103" name="Google Shape;103;g27827db0da4_0_90"/>
          <p:cNvSpPr txBox="1">
            <a:spLocks noGrp="1"/>
          </p:cNvSpPr>
          <p:nvPr>
            <p:ph type="title"/>
          </p:nvPr>
        </p:nvSpPr>
        <p:spPr>
          <a:xfrm>
            <a:off x="675659" y="2700867"/>
            <a:ext cx="8575500" cy="182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77226C"/>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27827db0da4_0_90"/>
          <p:cNvSpPr txBox="1">
            <a:spLocks noGrp="1"/>
          </p:cNvSpPr>
          <p:nvPr>
            <p:ph type="body" idx="1"/>
          </p:nvPr>
        </p:nvSpPr>
        <p:spPr>
          <a:xfrm>
            <a:off x="675659" y="4527448"/>
            <a:ext cx="8575500"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5" name="Google Shape;105;g27827db0da4_0_90"/>
          <p:cNvSpPr txBox="1"/>
          <p:nvPr/>
        </p:nvSpPr>
        <p:spPr>
          <a:xfrm rot="5400000">
            <a:off x="1915494" y="7413407"/>
            <a:ext cx="37338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Palatino Linotype"/>
                <a:ea typeface="Palatino Linotype"/>
                <a:cs typeface="Palatino Linotype"/>
                <a:sym typeface="Palatino Linotype"/>
              </a:rPr>
              <a:t>www.mutualground.org</a:t>
            </a:r>
            <a:endParaRPr sz="1400" b="0" i="0" u="none" strike="noStrike" cap="none">
              <a:solidFill>
                <a:srgbClr val="000000"/>
              </a:solidFill>
              <a:latin typeface="Arial"/>
              <a:ea typeface="Arial"/>
              <a:cs typeface="Arial"/>
              <a:sym typeface="Arial"/>
            </a:endParaRPr>
          </a:p>
        </p:txBody>
      </p:sp>
      <p:cxnSp>
        <p:nvCxnSpPr>
          <p:cNvPr id="106" name="Google Shape;106;g27827db0da4_0_90"/>
          <p:cNvCxnSpPr/>
          <p:nvPr/>
        </p:nvCxnSpPr>
        <p:spPr>
          <a:xfrm rot="10800000" flipH="1">
            <a:off x="0" y="0"/>
            <a:ext cx="11439600" cy="2895600"/>
          </a:xfrm>
          <a:prstGeom prst="straightConnector1">
            <a:avLst/>
          </a:prstGeom>
          <a:noFill/>
          <a:ln w="9525" cap="flat" cmpd="sng">
            <a:solidFill>
              <a:srgbClr val="77226C">
                <a:alpha val="60000"/>
              </a:srgbClr>
            </a:solidFill>
            <a:prstDash val="solid"/>
            <a:round/>
            <a:headEnd type="none" w="sm" len="sm"/>
            <a:tailEnd type="none" w="sm" len="sm"/>
          </a:ln>
        </p:spPr>
      </p:cxnSp>
      <p:cxnSp>
        <p:nvCxnSpPr>
          <p:cNvPr id="107" name="Google Shape;107;g27827db0da4_0_90"/>
          <p:cNvCxnSpPr/>
          <p:nvPr/>
        </p:nvCxnSpPr>
        <p:spPr>
          <a:xfrm>
            <a:off x="6508217" y="4762"/>
            <a:ext cx="5653500" cy="3975900"/>
          </a:xfrm>
          <a:prstGeom prst="straightConnector1">
            <a:avLst/>
          </a:prstGeom>
          <a:noFill/>
          <a:ln w="9525" cap="flat" cmpd="sng">
            <a:solidFill>
              <a:srgbClr val="63A70A">
                <a:alpha val="49411"/>
              </a:srgbClr>
            </a:solidFill>
            <a:prstDash val="solid"/>
            <a:round/>
            <a:headEnd type="none" w="sm" len="sm"/>
            <a:tailEnd type="none" w="sm" len="sm"/>
          </a:ln>
        </p:spPr>
      </p:cxnSp>
      <p:sp>
        <p:nvSpPr>
          <p:cNvPr id="108" name="Google Shape;108;g27827db0da4_0_90"/>
          <p:cNvSpPr/>
          <p:nvPr/>
        </p:nvSpPr>
        <p:spPr>
          <a:xfrm rot="-5400000">
            <a:off x="4708638" y="-4712851"/>
            <a:ext cx="2727949" cy="12153648"/>
          </a:xfrm>
          <a:custGeom>
            <a:avLst/>
            <a:gdLst/>
            <a:ahLst/>
            <a:cxnLst/>
            <a:rect l="l" t="t" r="r" b="b"/>
            <a:pathLst>
              <a:path w="2727949" h="6866468" extrusionOk="0">
                <a:moveTo>
                  <a:pt x="2070932" y="7149"/>
                </a:moveTo>
                <a:lnTo>
                  <a:pt x="2727949" y="0"/>
                </a:lnTo>
                <a:lnTo>
                  <a:pt x="2727949" y="6866467"/>
                </a:lnTo>
                <a:lnTo>
                  <a:pt x="0" y="6866468"/>
                </a:lnTo>
                <a:lnTo>
                  <a:pt x="2070932" y="7149"/>
                </a:lnTo>
                <a:close/>
              </a:path>
            </a:pathLst>
          </a:custGeom>
          <a:solidFill>
            <a:srgbClr val="63A70A">
              <a:alpha val="49411"/>
            </a:srgbClr>
          </a:solidFill>
          <a:ln>
            <a:noFill/>
          </a:ln>
        </p:spPr>
      </p:sp>
      <p:sp>
        <p:nvSpPr>
          <p:cNvPr id="109" name="Google Shape;109;g27827db0da4_0_90"/>
          <p:cNvSpPr/>
          <p:nvPr/>
        </p:nvSpPr>
        <p:spPr>
          <a:xfrm rot="-5400000">
            <a:off x="5103078" y="-5103916"/>
            <a:ext cx="1939073" cy="12153647"/>
          </a:xfrm>
          <a:custGeom>
            <a:avLst/>
            <a:gdLst/>
            <a:ahLst/>
            <a:cxnLst/>
            <a:rect l="l" t="t" r="r" b="b"/>
            <a:pathLst>
              <a:path w="1929426" h="6866467" extrusionOk="0">
                <a:moveTo>
                  <a:pt x="0" y="0"/>
                </a:moveTo>
                <a:lnTo>
                  <a:pt x="1929426" y="0"/>
                </a:lnTo>
                <a:lnTo>
                  <a:pt x="1929426" y="6866467"/>
                </a:lnTo>
                <a:lnTo>
                  <a:pt x="558451" y="6866467"/>
                </a:lnTo>
                <a:lnTo>
                  <a:pt x="0" y="0"/>
                </a:lnTo>
                <a:close/>
              </a:path>
            </a:pathLst>
          </a:custGeom>
          <a:solidFill>
            <a:srgbClr val="77226C">
              <a:alpha val="29411"/>
            </a:srgbClr>
          </a:solidFill>
          <a:ln>
            <a:noFill/>
          </a:ln>
        </p:spPr>
      </p:sp>
      <p:sp>
        <p:nvSpPr>
          <p:cNvPr id="110" name="Google Shape;110;g27827db0da4_0_90"/>
          <p:cNvSpPr/>
          <p:nvPr/>
        </p:nvSpPr>
        <p:spPr>
          <a:xfrm rot="-5400000">
            <a:off x="7141235" y="-1753848"/>
            <a:ext cx="3259800" cy="6770400"/>
          </a:xfrm>
          <a:prstGeom prst="triangle">
            <a:avLst>
              <a:gd name="adj" fmla="val 100000"/>
            </a:avLst>
          </a:prstGeom>
          <a:solidFill>
            <a:srgbClr val="77226C">
              <a:alpha val="7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g27827db0da4_0_90"/>
          <p:cNvSpPr/>
          <p:nvPr/>
        </p:nvSpPr>
        <p:spPr>
          <a:xfrm rot="-5400000">
            <a:off x="4881846" y="-4878408"/>
            <a:ext cx="2381537" cy="12153647"/>
          </a:xfrm>
          <a:custGeom>
            <a:avLst/>
            <a:gdLst/>
            <a:ahLst/>
            <a:cxnLst/>
            <a:rect l="l" t="t" r="r" b="b"/>
            <a:pathLst>
              <a:path w="2387506" h="6866467" extrusionOk="0">
                <a:moveTo>
                  <a:pt x="0" y="0"/>
                </a:moveTo>
                <a:lnTo>
                  <a:pt x="2387506" y="0"/>
                </a:lnTo>
                <a:lnTo>
                  <a:pt x="2387506" y="6866467"/>
                </a:lnTo>
                <a:lnTo>
                  <a:pt x="2384928" y="6866467"/>
                </a:lnTo>
                <a:lnTo>
                  <a:pt x="0" y="0"/>
                </a:lnTo>
                <a:close/>
              </a:path>
            </a:pathLst>
          </a:custGeom>
          <a:solidFill>
            <a:srgbClr val="77226C">
              <a:alpha val="69411"/>
            </a:srgbClr>
          </a:solidFill>
          <a:ln>
            <a:noFill/>
          </a:ln>
        </p:spPr>
      </p:sp>
      <p:sp>
        <p:nvSpPr>
          <p:cNvPr id="112" name="Google Shape;112;g27827db0da4_0_90"/>
          <p:cNvSpPr/>
          <p:nvPr/>
        </p:nvSpPr>
        <p:spPr>
          <a:xfrm rot="-5400000">
            <a:off x="5428647" y="-5428095"/>
            <a:ext cx="1290094" cy="12155805"/>
          </a:xfrm>
          <a:custGeom>
            <a:avLst/>
            <a:gdLst/>
            <a:ahLst/>
            <a:cxnLst/>
            <a:rect l="l" t="t" r="r" b="b"/>
            <a:pathLst>
              <a:path w="1290094" h="6858000" extrusionOk="0">
                <a:moveTo>
                  <a:pt x="1261035" y="0"/>
                </a:moveTo>
                <a:lnTo>
                  <a:pt x="1290094" y="0"/>
                </a:lnTo>
                <a:lnTo>
                  <a:pt x="1290094" y="6858000"/>
                </a:lnTo>
                <a:lnTo>
                  <a:pt x="0" y="6858000"/>
                </a:lnTo>
                <a:lnTo>
                  <a:pt x="1261035" y="0"/>
                </a:lnTo>
                <a:close/>
              </a:path>
            </a:pathLst>
          </a:custGeom>
          <a:solidFill>
            <a:srgbClr val="63A70A">
              <a:alpha val="69411"/>
            </a:srgbClr>
          </a:solidFill>
          <a:ln>
            <a:noFill/>
          </a:ln>
        </p:spPr>
      </p:sp>
      <p:sp>
        <p:nvSpPr>
          <p:cNvPr id="113" name="Google Shape;113;g27827db0da4_0_90"/>
          <p:cNvSpPr/>
          <p:nvPr/>
        </p:nvSpPr>
        <p:spPr>
          <a:xfrm rot="-5400000">
            <a:off x="5455112" y="-5454559"/>
            <a:ext cx="1249825" cy="12168466"/>
          </a:xfrm>
          <a:custGeom>
            <a:avLst/>
            <a:gdLst/>
            <a:ahLst/>
            <a:cxnLst/>
            <a:rect l="l" t="t" r="r" b="b"/>
            <a:pathLst>
              <a:path w="1249825" h="6865143" extrusionOk="0">
                <a:moveTo>
                  <a:pt x="0" y="0"/>
                </a:moveTo>
                <a:lnTo>
                  <a:pt x="1249825" y="0"/>
                </a:lnTo>
                <a:lnTo>
                  <a:pt x="1249825" y="6858000"/>
                </a:lnTo>
                <a:lnTo>
                  <a:pt x="1236382" y="6865143"/>
                </a:lnTo>
                <a:lnTo>
                  <a:pt x="0" y="0"/>
                </a:lnTo>
                <a:close/>
              </a:path>
            </a:pathLst>
          </a:custGeom>
          <a:solidFill>
            <a:srgbClr val="77226C">
              <a:alpha val="64313"/>
            </a:srgbClr>
          </a:solidFill>
          <a:ln>
            <a:noFill/>
          </a:ln>
        </p:spPr>
      </p:sp>
      <p:sp>
        <p:nvSpPr>
          <p:cNvPr id="114" name="Google Shape;114;g27827db0da4_0_90"/>
          <p:cNvSpPr/>
          <p:nvPr/>
        </p:nvSpPr>
        <p:spPr>
          <a:xfrm rot="-5400000">
            <a:off x="8342517" y="-1991680"/>
            <a:ext cx="1817100" cy="5810100"/>
          </a:xfrm>
          <a:prstGeom prst="triangle">
            <a:avLst>
              <a:gd name="adj" fmla="val 100000"/>
            </a:avLst>
          </a:prstGeom>
          <a:solidFill>
            <a:srgbClr val="77226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5" name="Google Shape;115;g27827db0da4_0_90" descr="Picture1"/>
          <p:cNvPicPr preferRelativeResize="0"/>
          <p:nvPr/>
        </p:nvPicPr>
        <p:blipFill rotWithShape="1">
          <a:blip r:embed="rId2">
            <a:alphaModFix/>
          </a:blip>
          <a:srcRect r="6089" b="1987"/>
          <a:stretch/>
        </p:blipFill>
        <p:spPr>
          <a:xfrm>
            <a:off x="9856156" y="5334000"/>
            <a:ext cx="1986405" cy="1017322"/>
          </a:xfrm>
          <a:prstGeom prst="rect">
            <a:avLst/>
          </a:prstGeom>
          <a:noFill/>
          <a:ln>
            <a:noFill/>
          </a:ln>
          <a:effectLst>
            <a:outerShdw blurRad="63500" sx="102000" sy="102000" algn="ctr" rotWithShape="0">
              <a:srgbClr val="000000">
                <a:alpha val="39215"/>
              </a:srgbClr>
            </a:outerShdw>
          </a:effectLst>
        </p:spPr>
      </p:pic>
      <p:sp>
        <p:nvSpPr>
          <p:cNvPr id="116" name="Google Shape;116;g27827db0da4_0_90"/>
          <p:cNvSpPr txBox="1"/>
          <p:nvPr/>
        </p:nvSpPr>
        <p:spPr>
          <a:xfrm>
            <a:off x="684103" y="6379396"/>
            <a:ext cx="3724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4184D"/>
                </a:solidFill>
                <a:latin typeface="Palatino Linotype"/>
                <a:ea typeface="Palatino Linotype"/>
                <a:cs typeface="Palatino Linotype"/>
                <a:sym typeface="Palatino Linotype"/>
              </a:rPr>
              <a:t>MGI 202</a:t>
            </a:r>
            <a:r>
              <a:rPr lang="en-US" sz="1800">
                <a:solidFill>
                  <a:srgbClr val="54184D"/>
                </a:solidFill>
                <a:latin typeface="Palatino Linotype"/>
                <a:ea typeface="Palatino Linotype"/>
                <a:cs typeface="Palatino Linotype"/>
                <a:sym typeface="Palatino Linotype"/>
              </a:rPr>
              <a:t>4</a:t>
            </a:r>
            <a:endParaRPr sz="1800" b="0" i="0" u="none" strike="noStrike" cap="none">
              <a:solidFill>
                <a:srgbClr val="54184D"/>
              </a:solidFill>
              <a:latin typeface="Palatino Linotype"/>
              <a:ea typeface="Palatino Linotype"/>
              <a:cs typeface="Palatino Linotype"/>
              <a:sym typeface="Palatino Linotype"/>
            </a:endParaRPr>
          </a:p>
        </p:txBody>
      </p:sp>
      <p:sp>
        <p:nvSpPr>
          <p:cNvPr id="117" name="Google Shape;117;g27827db0da4_0_90"/>
          <p:cNvSpPr txBox="1"/>
          <p:nvPr/>
        </p:nvSpPr>
        <p:spPr>
          <a:xfrm>
            <a:off x="8285243" y="6367046"/>
            <a:ext cx="3724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77226C"/>
                </a:solidFill>
                <a:latin typeface="Palatino Linotype"/>
                <a:ea typeface="Palatino Linotype"/>
                <a:cs typeface="Palatino Linotype"/>
                <a:sym typeface="Palatino Linotype"/>
              </a:rPr>
              <a:t>www.mutualground.org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g27827db0da4_0_109"/>
          <p:cNvSpPr txBox="1">
            <a:spLocks noGrp="1"/>
          </p:cNvSpPr>
          <p:nvPr>
            <p:ph type="title"/>
          </p:nvPr>
        </p:nvSpPr>
        <p:spPr>
          <a:xfrm>
            <a:off x="675658" y="609600"/>
            <a:ext cx="85755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77226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27827db0da4_0_109"/>
          <p:cNvSpPr txBox="1">
            <a:spLocks noGrp="1"/>
          </p:cNvSpPr>
          <p:nvPr>
            <p:ph type="body" idx="1"/>
          </p:nvPr>
        </p:nvSpPr>
        <p:spPr>
          <a:xfrm>
            <a:off x="675658" y="2160589"/>
            <a:ext cx="41736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1" name="Google Shape;121;g27827db0da4_0_109"/>
          <p:cNvSpPr txBox="1">
            <a:spLocks noGrp="1"/>
          </p:cNvSpPr>
          <p:nvPr>
            <p:ph type="body" idx="2"/>
          </p:nvPr>
        </p:nvSpPr>
        <p:spPr>
          <a:xfrm>
            <a:off x="5077372" y="2160589"/>
            <a:ext cx="41736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9"/>
        <p:cNvGrpSpPr/>
        <p:nvPr/>
      </p:nvGrpSpPr>
      <p:grpSpPr>
        <a:xfrm>
          <a:off x="0" y="0"/>
          <a:ext cx="0" cy="0"/>
          <a:chOff x="0" y="0"/>
          <a:chExt cx="0" cy="0"/>
        </a:xfrm>
      </p:grpSpPr>
      <p:sp>
        <p:nvSpPr>
          <p:cNvPr id="10" name="Google Shape;10;g27827db0da4_0_0"/>
          <p:cNvSpPr txBox="1">
            <a:spLocks noGrp="1"/>
          </p:cNvSpPr>
          <p:nvPr>
            <p:ph type="title"/>
          </p:nvPr>
        </p:nvSpPr>
        <p:spPr>
          <a:xfrm>
            <a:off x="675658" y="609600"/>
            <a:ext cx="8575500" cy="13209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77226C"/>
              </a:buClr>
              <a:buSzPts val="3600"/>
              <a:buFont typeface="Century Gothic"/>
              <a:buNone/>
              <a:defRPr sz="3600" b="0" i="0" u="none" strike="noStrike" cap="none">
                <a:solidFill>
                  <a:srgbClr val="77226C"/>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g27827db0da4_0_0"/>
          <p:cNvSpPr txBox="1">
            <a:spLocks noGrp="1"/>
          </p:cNvSpPr>
          <p:nvPr>
            <p:ph type="body" idx="1"/>
          </p:nvPr>
        </p:nvSpPr>
        <p:spPr>
          <a:xfrm>
            <a:off x="675658" y="2160589"/>
            <a:ext cx="8575500" cy="38808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77226C"/>
              </a:buClr>
              <a:buSzPts val="1600"/>
              <a:buFont typeface="Noto Sans Symbols"/>
              <a:buChar char="►"/>
              <a:defRPr sz="2000" b="0" i="0" u="none" strike="noStrike" cap="none">
                <a:solidFill>
                  <a:srgbClr val="3F3F3F"/>
                </a:solidFill>
                <a:latin typeface="Palatino Linotype"/>
                <a:ea typeface="Palatino Linotype"/>
                <a:cs typeface="Palatino Linotype"/>
                <a:sym typeface="Palatino Linotype"/>
              </a:defRPr>
            </a:lvl1pPr>
            <a:lvl2pPr marL="914400" marR="0" lvl="1"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Palatino Linotype"/>
                <a:ea typeface="Palatino Linotype"/>
                <a:cs typeface="Palatino Linotype"/>
                <a:sym typeface="Palatino Linotype"/>
              </a:defRPr>
            </a:lvl2pPr>
            <a:lvl3pPr marL="1371600" marR="0" lvl="2"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Palatino Linotype"/>
                <a:ea typeface="Palatino Linotype"/>
                <a:cs typeface="Palatino Linotype"/>
                <a:sym typeface="Palatino Linotype"/>
              </a:defRPr>
            </a:lvl3pPr>
            <a:lvl4pPr marL="1828800" marR="0" lvl="3"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Palatino Linotype"/>
                <a:ea typeface="Palatino Linotype"/>
                <a:cs typeface="Palatino Linotype"/>
                <a:sym typeface="Palatino Linotype"/>
              </a:defRPr>
            </a:lvl4pPr>
            <a:lvl5pPr marL="2286000" marR="0" lvl="4"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Palatino Linotype"/>
                <a:ea typeface="Palatino Linotype"/>
                <a:cs typeface="Palatino Linotype"/>
                <a:sym typeface="Palatino Linotype"/>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Palatino Linotype"/>
                <a:ea typeface="Palatino Linotype"/>
                <a:cs typeface="Palatino Linotype"/>
                <a:sym typeface="Palatino Linotype"/>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Palatino Linotype"/>
                <a:ea typeface="Palatino Linotype"/>
                <a:cs typeface="Palatino Linotype"/>
                <a:sym typeface="Palatino Linotype"/>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Palatino Linotype"/>
                <a:ea typeface="Palatino Linotype"/>
                <a:cs typeface="Palatino Linotype"/>
                <a:sym typeface="Palatino Linotype"/>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Palatino Linotype"/>
                <a:ea typeface="Palatino Linotype"/>
                <a:cs typeface="Palatino Linotype"/>
                <a:sym typeface="Palatino Linotype"/>
              </a:defRPr>
            </a:lvl9pPr>
          </a:lstStyle>
          <a:p>
            <a:endParaRPr/>
          </a:p>
        </p:txBody>
      </p:sp>
      <p:grpSp>
        <p:nvGrpSpPr>
          <p:cNvPr id="12" name="Google Shape;12;g27827db0da4_0_0"/>
          <p:cNvGrpSpPr/>
          <p:nvPr/>
        </p:nvGrpSpPr>
        <p:grpSpPr>
          <a:xfrm>
            <a:off x="7411313" y="-6357"/>
            <a:ext cx="4756542" cy="6867526"/>
            <a:chOff x="7425125" y="4763"/>
            <a:chExt cx="4768463" cy="6867526"/>
          </a:xfrm>
        </p:grpSpPr>
        <p:cxnSp>
          <p:nvCxnSpPr>
            <p:cNvPr id="13" name="Google Shape;13;g27827db0da4_0_0"/>
            <p:cNvCxnSpPr/>
            <p:nvPr/>
          </p:nvCxnSpPr>
          <p:spPr>
            <a:xfrm>
              <a:off x="9371012" y="4763"/>
              <a:ext cx="1219200" cy="6858000"/>
            </a:xfrm>
            <a:prstGeom prst="straightConnector1">
              <a:avLst/>
            </a:prstGeom>
            <a:noFill/>
            <a:ln w="9525" cap="flat" cmpd="sng">
              <a:solidFill>
                <a:srgbClr val="77226C">
                  <a:alpha val="60000"/>
                </a:srgbClr>
              </a:solidFill>
              <a:prstDash val="solid"/>
              <a:round/>
              <a:headEnd type="none" w="sm" len="sm"/>
              <a:tailEnd type="none" w="sm" len="sm"/>
            </a:ln>
          </p:spPr>
        </p:cxnSp>
        <p:cxnSp>
          <p:nvCxnSpPr>
            <p:cNvPr id="14" name="Google Shape;14;g27827db0da4_0_0"/>
            <p:cNvCxnSpPr/>
            <p:nvPr/>
          </p:nvCxnSpPr>
          <p:spPr>
            <a:xfrm flipH="1">
              <a:off x="7425125" y="3681413"/>
              <a:ext cx="4763700" cy="3176700"/>
            </a:xfrm>
            <a:prstGeom prst="straightConnector1">
              <a:avLst/>
            </a:prstGeom>
            <a:noFill/>
            <a:ln w="9525" cap="flat" cmpd="sng">
              <a:solidFill>
                <a:srgbClr val="63A70A">
                  <a:alpha val="49411"/>
                </a:srgbClr>
              </a:solidFill>
              <a:prstDash val="solid"/>
              <a:round/>
              <a:headEnd type="none" w="sm" len="sm"/>
              <a:tailEnd type="none" w="sm" len="sm"/>
            </a:ln>
          </p:spPr>
        </p:cxnSp>
        <p:sp>
          <p:nvSpPr>
            <p:cNvPr id="15" name="Google Shape;15;g27827db0da4_0_0"/>
            <p:cNvSpPr/>
            <p:nvPr/>
          </p:nvSpPr>
          <p:spPr>
            <a:xfrm>
              <a:off x="9186239" y="5822"/>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rgbClr val="63A70A">
                <a:alpha val="49411"/>
              </a:srgbClr>
            </a:solidFill>
            <a:ln>
              <a:noFill/>
            </a:ln>
          </p:spPr>
        </p:sp>
        <p:sp>
          <p:nvSpPr>
            <p:cNvPr id="16" name="Google Shape;16;g27827db0da4_0_0"/>
            <p:cNvSpPr/>
            <p:nvPr/>
          </p:nvSpPr>
          <p:spPr>
            <a:xfrm>
              <a:off x="9603442" y="5822"/>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rgbClr val="77226C">
                <a:alpha val="29411"/>
              </a:srgbClr>
            </a:solidFill>
            <a:ln>
              <a:noFill/>
            </a:ln>
          </p:spPr>
        </p:sp>
        <p:sp>
          <p:nvSpPr>
            <p:cNvPr id="17" name="Google Shape;17;g27827db0da4_0_0"/>
            <p:cNvSpPr/>
            <p:nvPr/>
          </p:nvSpPr>
          <p:spPr>
            <a:xfrm>
              <a:off x="8932333" y="3048000"/>
              <a:ext cx="3259800" cy="3821100"/>
            </a:xfrm>
            <a:prstGeom prst="triangle">
              <a:avLst>
                <a:gd name="adj" fmla="val 100000"/>
              </a:avLst>
            </a:prstGeom>
            <a:solidFill>
              <a:srgbClr val="77226C">
                <a:alpha val="7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g27827db0da4_0_0"/>
            <p:cNvSpPr/>
            <p:nvPr/>
          </p:nvSpPr>
          <p:spPr>
            <a:xfrm>
              <a:off x="9334500" y="5822"/>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7226C">
                <a:alpha val="69411"/>
              </a:srgbClr>
            </a:solidFill>
            <a:ln>
              <a:noFill/>
            </a:ln>
          </p:spPr>
        </p:sp>
        <p:sp>
          <p:nvSpPr>
            <p:cNvPr id="19" name="Google Shape;19;g27827db0da4_0_0"/>
            <p:cNvSpPr/>
            <p:nvPr/>
          </p:nvSpPr>
          <p:spPr>
            <a:xfrm>
              <a:off x="10898730" y="5822"/>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63A70A">
                <a:alpha val="69411"/>
              </a:srgbClr>
            </a:solidFill>
            <a:ln>
              <a:noFill/>
            </a:ln>
          </p:spPr>
        </p:sp>
        <p:sp>
          <p:nvSpPr>
            <p:cNvPr id="20" name="Google Shape;20;g27827db0da4_0_0"/>
            <p:cNvSpPr/>
            <p:nvPr/>
          </p:nvSpPr>
          <p:spPr>
            <a:xfrm>
              <a:off x="10938999" y="5822"/>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77226C">
                <a:alpha val="64313"/>
              </a:srgbClr>
            </a:solidFill>
            <a:ln>
              <a:noFill/>
            </a:ln>
          </p:spPr>
        </p:sp>
        <p:sp>
          <p:nvSpPr>
            <p:cNvPr id="21" name="Google Shape;21;g27827db0da4_0_0"/>
            <p:cNvSpPr/>
            <p:nvPr/>
          </p:nvSpPr>
          <p:spPr>
            <a:xfrm>
              <a:off x="10371666" y="3589867"/>
              <a:ext cx="1817100" cy="3279300"/>
            </a:xfrm>
            <a:prstGeom prst="triangle">
              <a:avLst>
                <a:gd name="adj" fmla="val 100000"/>
              </a:avLst>
            </a:prstGeom>
            <a:solidFill>
              <a:srgbClr val="77226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g27827db0da4_0_0"/>
          <p:cNvSpPr/>
          <p:nvPr/>
        </p:nvSpPr>
        <p:spPr>
          <a:xfrm>
            <a:off x="0" y="4013200"/>
            <a:ext cx="447600" cy="2844900"/>
          </a:xfrm>
          <a:prstGeom prst="triangle">
            <a:avLst>
              <a:gd name="adj" fmla="val 0"/>
            </a:avLst>
          </a:prstGeom>
          <a:solidFill>
            <a:srgbClr val="63A70A">
              <a:alpha val="8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 name="Google Shape;23;g27827db0da4_0_0" descr="Picture1"/>
          <p:cNvPicPr preferRelativeResize="0"/>
          <p:nvPr/>
        </p:nvPicPr>
        <p:blipFill rotWithShape="1">
          <a:blip r:embed="rId20">
            <a:alphaModFix/>
          </a:blip>
          <a:srcRect r="6089" b="1987"/>
          <a:stretch/>
        </p:blipFill>
        <p:spPr>
          <a:xfrm>
            <a:off x="9856156" y="5334000"/>
            <a:ext cx="1986405" cy="1017322"/>
          </a:xfrm>
          <a:prstGeom prst="rect">
            <a:avLst/>
          </a:prstGeom>
          <a:noFill/>
          <a:ln>
            <a:noFill/>
          </a:ln>
          <a:effectLst>
            <a:outerShdw blurRad="63500" sx="102000" sy="102000" algn="ctr" rotWithShape="0">
              <a:srgbClr val="000000">
                <a:alpha val="39215"/>
              </a:srgbClr>
            </a:outerShdw>
          </a:effectLst>
        </p:spPr>
      </p:pic>
      <p:sp>
        <p:nvSpPr>
          <p:cNvPr id="24" name="Google Shape;24;g27827db0da4_0_0"/>
          <p:cNvSpPr txBox="1"/>
          <p:nvPr/>
        </p:nvSpPr>
        <p:spPr>
          <a:xfrm>
            <a:off x="684103" y="6379399"/>
            <a:ext cx="37245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a:solidFill>
                  <a:srgbClr val="54184D"/>
                </a:solidFill>
                <a:latin typeface="Palatino Linotype"/>
                <a:ea typeface="Palatino Linotype"/>
                <a:cs typeface="Palatino Linotype"/>
                <a:sym typeface="Palatino Linotype"/>
              </a:rPr>
              <a:t>MGI 24-25</a:t>
            </a:r>
            <a:endParaRPr b="0" i="0" u="none" strike="noStrike" cap="none">
              <a:solidFill>
                <a:srgbClr val="54184D"/>
              </a:solidFill>
              <a:latin typeface="Palatino Linotype"/>
              <a:ea typeface="Palatino Linotype"/>
              <a:cs typeface="Palatino Linotype"/>
              <a:sym typeface="Palatino Linotyp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184D"/>
              </a:solidFill>
              <a:latin typeface="Palatino Linotype"/>
              <a:ea typeface="Palatino Linotype"/>
              <a:cs typeface="Palatino Linotype"/>
              <a:sym typeface="Palatino Linotyp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184D"/>
              </a:solidFill>
              <a:latin typeface="Palatino Linotype"/>
              <a:ea typeface="Palatino Linotype"/>
              <a:cs typeface="Palatino Linotype"/>
              <a:sym typeface="Palatino Linotyp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184D"/>
              </a:solidFill>
              <a:latin typeface="Palatino Linotype"/>
              <a:ea typeface="Palatino Linotype"/>
              <a:cs typeface="Palatino Linotype"/>
              <a:sym typeface="Palatino Linotype"/>
            </a:endParaRPr>
          </a:p>
        </p:txBody>
      </p:sp>
      <p:sp>
        <p:nvSpPr>
          <p:cNvPr id="25" name="Google Shape;25;g27827db0da4_0_0"/>
          <p:cNvSpPr txBox="1"/>
          <p:nvPr/>
        </p:nvSpPr>
        <p:spPr>
          <a:xfrm>
            <a:off x="8285243" y="6367046"/>
            <a:ext cx="3724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Palatino Linotype"/>
                <a:ea typeface="Palatino Linotype"/>
                <a:cs typeface="Palatino Linotype"/>
                <a:sym typeface="Palatino Linotype"/>
              </a:rPr>
              <a:t>www.mutualground.org</a:t>
            </a:r>
            <a:endParaRPr sz="1400" b="0" i="0" u="none" strike="noStrike" cap="none">
              <a:solidFill>
                <a:srgbClr val="000000"/>
              </a:solidFill>
              <a:latin typeface="Arial"/>
              <a:ea typeface="Arial"/>
              <a:cs typeface="Arial"/>
              <a:sym typeface="Arial"/>
            </a:endParaRPr>
          </a:p>
        </p:txBody>
      </p:sp>
      <p:cxnSp>
        <p:nvCxnSpPr>
          <p:cNvPr id="26" name="Google Shape;26;g27827db0da4_0_0"/>
          <p:cNvCxnSpPr>
            <a:stCxn id="22" idx="0"/>
          </p:cNvCxnSpPr>
          <p:nvPr/>
        </p:nvCxnSpPr>
        <p:spPr>
          <a:xfrm>
            <a:off x="0" y="4013200"/>
            <a:ext cx="680700" cy="2844900"/>
          </a:xfrm>
          <a:prstGeom prst="straightConnector1">
            <a:avLst/>
          </a:prstGeom>
          <a:noFill/>
          <a:ln w="9525" cap="flat" cmpd="sng">
            <a:solidFill>
              <a:srgbClr val="77226C">
                <a:alpha val="60000"/>
              </a:srgbClr>
            </a:solidFill>
            <a:prstDash val="solid"/>
            <a:round/>
            <a:headEnd type="none" w="sm" len="sm"/>
            <a:tailEnd type="none" w="sm" len="sm"/>
          </a:ln>
        </p:spPr>
      </p:cxnSp>
      <p:cxnSp>
        <p:nvCxnSpPr>
          <p:cNvPr id="27" name="Google Shape;27;g27827db0da4_0_0"/>
          <p:cNvCxnSpPr/>
          <p:nvPr/>
        </p:nvCxnSpPr>
        <p:spPr>
          <a:xfrm flipH="1">
            <a:off x="21322" y="0"/>
            <a:ext cx="426300" cy="3989700"/>
          </a:xfrm>
          <a:prstGeom prst="straightConnector1">
            <a:avLst/>
          </a:prstGeom>
          <a:noFill/>
          <a:ln w="9525" cap="flat" cmpd="sng">
            <a:solidFill>
              <a:srgbClr val="63A70A">
                <a:alpha val="49411"/>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vcISu0q4qU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
          <p:cNvSpPr txBox="1">
            <a:spLocks noGrp="1"/>
          </p:cNvSpPr>
          <p:nvPr>
            <p:ph type="title"/>
          </p:nvPr>
        </p:nvSpPr>
        <p:spPr>
          <a:xfrm>
            <a:off x="5928471" y="3653430"/>
            <a:ext cx="6001929" cy="140722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77226C"/>
              </a:buClr>
              <a:buSzPts val="4000"/>
              <a:buFont typeface="Century Gothic"/>
              <a:buNone/>
            </a:pPr>
            <a:r>
              <a:rPr lang="en-US" b="1"/>
              <a:t>Sexual Violence Prevention Education</a:t>
            </a:r>
            <a:endParaRPr/>
          </a:p>
        </p:txBody>
      </p:sp>
      <p:sp>
        <p:nvSpPr>
          <p:cNvPr id="163" name="Google Shape;163;p1"/>
          <p:cNvSpPr txBox="1">
            <a:spLocks noGrp="1"/>
          </p:cNvSpPr>
          <p:nvPr>
            <p:ph type="body" idx="1"/>
          </p:nvPr>
        </p:nvSpPr>
        <p:spPr>
          <a:xfrm>
            <a:off x="6309519" y="5262880"/>
            <a:ext cx="5480776" cy="66024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b="1"/>
              <a:t>Middle &amp; High School Faculty and Staff</a:t>
            </a:r>
            <a:endParaRPr/>
          </a:p>
          <a:p>
            <a:pPr marL="0" lvl="0" indent="0" algn="l" rtl="0">
              <a:spcBef>
                <a:spcPts val="1000"/>
              </a:spcBef>
              <a:spcAft>
                <a:spcPts val="0"/>
              </a:spcAft>
              <a:buSzPts val="1600"/>
              <a:buNone/>
            </a:pPr>
            <a:r>
              <a:rPr lang="en-US" b="1"/>
              <a:t>Sexual Violence Prevention In-Service</a:t>
            </a:r>
            <a:endParaRPr/>
          </a:p>
        </p:txBody>
      </p:sp>
      <p:sp>
        <p:nvSpPr>
          <p:cNvPr id="164" name="Google Shape;164;p1"/>
          <p:cNvSpPr txBox="1"/>
          <p:nvPr/>
        </p:nvSpPr>
        <p:spPr>
          <a:xfrm>
            <a:off x="5255048" y="1587963"/>
            <a:ext cx="5016871" cy="1496515"/>
          </a:xfrm>
          <a:prstGeom prst="rect">
            <a:avLst/>
          </a:prstGeom>
          <a:noFill/>
          <a:ln>
            <a:noFill/>
          </a:ln>
        </p:spPr>
        <p:txBody>
          <a:bodyPr spcFirstLastPara="1" wrap="square" lIns="91425" tIns="45700" rIns="91425" bIns="45700" anchor="b" anchorCtr="0">
            <a:normAutofit/>
          </a:bodyPr>
          <a:lstStyle/>
          <a:p>
            <a:pPr marL="231775" marR="0" lvl="0" indent="-231775" algn="l" rtl="0">
              <a:spcBef>
                <a:spcPts val="0"/>
              </a:spcBef>
              <a:spcAft>
                <a:spcPts val="0"/>
              </a:spcAft>
              <a:buClr>
                <a:srgbClr val="63A70A"/>
              </a:buClr>
              <a:buSzPts val="1600"/>
              <a:buFont typeface="Palatino Linotype"/>
              <a:buNone/>
            </a:pPr>
            <a:r>
              <a:rPr lang="en-US" sz="1600" b="0" i="0" u="none" strike="noStrike" cap="none">
                <a:solidFill>
                  <a:srgbClr val="63A70A"/>
                </a:solidFill>
                <a:latin typeface="Palatino Linotype"/>
                <a:ea typeface="Palatino Linotype"/>
                <a:cs typeface="Palatino Linotype"/>
                <a:sym typeface="Palatino Linotype"/>
              </a:rPr>
              <a:t>… Providing Services in southern Kane County, Kendall County and surrounding areas for Victims of Domestic Violence and Sexual Assault</a:t>
            </a:r>
            <a:endParaRPr sz="1600" b="0" i="0" u="none" strike="noStrike" cap="none">
              <a:solidFill>
                <a:srgbClr val="63A70A"/>
              </a:solidFill>
              <a:latin typeface="Palatino Linotype"/>
              <a:ea typeface="Palatino Linotype"/>
              <a:cs typeface="Palatino Linotype"/>
              <a:sym typeface="Palatino Linotype"/>
            </a:endParaRPr>
          </a:p>
        </p:txBody>
      </p:sp>
      <p:sp>
        <p:nvSpPr>
          <p:cNvPr id="165" name="Google Shape;165;p1"/>
          <p:cNvSpPr txBox="1"/>
          <p:nvPr/>
        </p:nvSpPr>
        <p:spPr>
          <a:xfrm>
            <a:off x="980208" y="3839760"/>
            <a:ext cx="4274796" cy="2083368"/>
          </a:xfrm>
          <a:prstGeom prst="rect">
            <a:avLst/>
          </a:prstGeom>
          <a:noFill/>
          <a:ln>
            <a:noFill/>
          </a:ln>
        </p:spPr>
        <p:txBody>
          <a:bodyPr spcFirstLastPara="1" wrap="square" lIns="91425" tIns="45700" rIns="91425" bIns="45700" anchor="t" anchorCtr="0">
            <a:normAutofit lnSpcReduction="20000"/>
          </a:bodyPr>
          <a:lstStyle/>
          <a:p>
            <a:pPr marL="285750" marR="0" lvl="0" indent="-291846" algn="ctr" rtl="0">
              <a:spcBef>
                <a:spcPts val="0"/>
              </a:spcBef>
              <a:spcAft>
                <a:spcPts val="0"/>
              </a:spcAft>
              <a:buClr>
                <a:srgbClr val="77226C"/>
              </a:buClr>
              <a:buSzPts val="1280"/>
              <a:buFont typeface="Noto Sans Symbols"/>
              <a:buChar char="❖"/>
            </a:pPr>
            <a:r>
              <a:rPr lang="en-US" sz="1600" b="0" i="0" u="none" strike="noStrike" cap="none">
                <a:solidFill>
                  <a:srgbClr val="3F3F3F"/>
                </a:solidFill>
                <a:latin typeface="Palatino Linotype"/>
                <a:ea typeface="Palatino Linotype"/>
                <a:cs typeface="Palatino Linotype"/>
                <a:sym typeface="Palatino Linotype"/>
              </a:rPr>
              <a:t>24 hour emergency shelter and hotline</a:t>
            </a:r>
            <a:endParaRPr/>
          </a:p>
          <a:p>
            <a:pPr marL="285750" marR="0" lvl="0" indent="-291846" algn="ctr" rtl="0">
              <a:lnSpc>
                <a:spcPct val="150000"/>
              </a:lnSpc>
              <a:spcBef>
                <a:spcPts val="1000"/>
              </a:spcBef>
              <a:spcAft>
                <a:spcPts val="0"/>
              </a:spcAft>
              <a:buClr>
                <a:srgbClr val="77226C"/>
              </a:buClr>
              <a:buSzPts val="1280"/>
              <a:buFont typeface="Noto Sans Symbols"/>
              <a:buChar char="❖"/>
            </a:pPr>
            <a:r>
              <a:rPr lang="en-US" sz="1600" b="0" i="0" u="none" strike="noStrike" cap="none">
                <a:solidFill>
                  <a:srgbClr val="3F3F3F"/>
                </a:solidFill>
                <a:latin typeface="Palatino Linotype"/>
                <a:ea typeface="Palatino Linotype"/>
                <a:cs typeface="Palatino Linotype"/>
                <a:sym typeface="Palatino Linotype"/>
              </a:rPr>
              <a:t>Counseling individuals and families affected by sexual and domestic violence</a:t>
            </a:r>
            <a:endParaRPr/>
          </a:p>
          <a:p>
            <a:pPr marL="342900" marR="0" lvl="0" indent="-348996" algn="ctr" rtl="0">
              <a:spcBef>
                <a:spcPts val="1000"/>
              </a:spcBef>
              <a:spcAft>
                <a:spcPts val="0"/>
              </a:spcAft>
              <a:buClr>
                <a:srgbClr val="77226C"/>
              </a:buClr>
              <a:buSzPts val="1280"/>
              <a:buFont typeface="Noto Sans Symbols"/>
              <a:buChar char="❖"/>
            </a:pPr>
            <a:r>
              <a:rPr lang="en-US" sz="1600" b="0" i="0" u="none" strike="noStrike" cap="none">
                <a:solidFill>
                  <a:srgbClr val="3F3F3F"/>
                </a:solidFill>
                <a:latin typeface="Palatino Linotype"/>
                <a:ea typeface="Palatino Linotype"/>
                <a:cs typeface="Palatino Linotype"/>
                <a:sym typeface="Palatino Linotype"/>
              </a:rPr>
              <a:t>Prevention Education</a:t>
            </a:r>
            <a:endParaRPr/>
          </a:p>
          <a:p>
            <a:pPr marL="342900" marR="0" lvl="0" indent="-348996" algn="ctr" rtl="0">
              <a:spcBef>
                <a:spcPts val="1000"/>
              </a:spcBef>
              <a:spcAft>
                <a:spcPts val="0"/>
              </a:spcAft>
              <a:buClr>
                <a:srgbClr val="77226C"/>
              </a:buClr>
              <a:buSzPts val="1280"/>
              <a:buFont typeface="Noto Sans Symbols"/>
              <a:buChar char="❖"/>
            </a:pPr>
            <a:r>
              <a:rPr lang="en-US" sz="1600" b="0" i="0" u="none" strike="noStrike" cap="none">
                <a:solidFill>
                  <a:srgbClr val="3F3F3F"/>
                </a:solidFill>
                <a:latin typeface="Palatino Linotype"/>
                <a:ea typeface="Palatino Linotype"/>
                <a:cs typeface="Palatino Linotype"/>
                <a:sym typeface="Palatino Linotype"/>
              </a:rPr>
              <a:t>Hospital </a:t>
            </a:r>
            <a:r>
              <a:rPr lang="en-US" sz="1600">
                <a:solidFill>
                  <a:srgbClr val="3F3F3F"/>
                </a:solidFill>
                <a:latin typeface="Palatino Linotype"/>
                <a:ea typeface="Palatino Linotype"/>
                <a:cs typeface="Palatino Linotype"/>
                <a:sym typeface="Palatino Linotype"/>
              </a:rPr>
              <a:t>A</a:t>
            </a:r>
            <a:r>
              <a:rPr lang="en-US" sz="1600" b="0" i="0" u="none" strike="noStrike" cap="none">
                <a:solidFill>
                  <a:srgbClr val="3F3F3F"/>
                </a:solidFill>
                <a:latin typeface="Palatino Linotype"/>
                <a:ea typeface="Palatino Linotype"/>
                <a:cs typeface="Palatino Linotype"/>
                <a:sym typeface="Palatino Linotype"/>
              </a:rPr>
              <a:t>dvocacy</a:t>
            </a:r>
            <a:endParaRPr/>
          </a:p>
          <a:p>
            <a:pPr marL="342900" marR="0" lvl="0" indent="-348996" algn="ctr" rtl="0">
              <a:spcBef>
                <a:spcPts val="1000"/>
              </a:spcBef>
              <a:spcAft>
                <a:spcPts val="0"/>
              </a:spcAft>
              <a:buClr>
                <a:srgbClr val="77226C"/>
              </a:buClr>
              <a:buSzPts val="1280"/>
              <a:buFont typeface="Noto Sans Symbols"/>
              <a:buChar char="❖"/>
            </a:pPr>
            <a:r>
              <a:rPr lang="en-US" sz="1600" b="0" i="0" u="none" strike="noStrike" cap="none">
                <a:solidFill>
                  <a:srgbClr val="3F3F3F"/>
                </a:solidFill>
                <a:latin typeface="Palatino Linotype"/>
                <a:ea typeface="Palatino Linotype"/>
                <a:cs typeface="Palatino Linotype"/>
                <a:sym typeface="Palatino Linotype"/>
              </a:rPr>
              <a:t>Legal Advocacy</a:t>
            </a:r>
            <a:endParaRPr/>
          </a:p>
        </p:txBody>
      </p:sp>
      <p:pic>
        <p:nvPicPr>
          <p:cNvPr id="166" name="Google Shape;166;p1" descr="C:\Users\smonreal\Downloads\inclusivity symbol with words.jpg"/>
          <p:cNvPicPr preferRelativeResize="0"/>
          <p:nvPr/>
        </p:nvPicPr>
        <p:blipFill rotWithShape="1">
          <a:blip r:embed="rId3">
            <a:alphaModFix/>
          </a:blip>
          <a:srcRect/>
          <a:stretch/>
        </p:blipFill>
        <p:spPr>
          <a:xfrm>
            <a:off x="10271919" y="228600"/>
            <a:ext cx="1605722" cy="1620870"/>
          </a:xfrm>
          <a:prstGeom prst="rect">
            <a:avLst/>
          </a:prstGeom>
          <a:noFill/>
          <a:ln>
            <a:noFill/>
          </a:ln>
        </p:spPr>
      </p:pic>
    </p:spTree>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2"/>
          <p:cNvSpPr txBox="1">
            <a:spLocks noGrp="1"/>
          </p:cNvSpPr>
          <p:nvPr>
            <p:ph type="title"/>
          </p:nvPr>
        </p:nvSpPr>
        <p:spPr>
          <a:xfrm>
            <a:off x="675658" y="609600"/>
            <a:ext cx="8575500" cy="1320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77226C"/>
              </a:buClr>
              <a:buSzPts val="3600"/>
              <a:buFont typeface="Century Gothic"/>
              <a:buNone/>
            </a:pPr>
            <a:r>
              <a:rPr lang="en-US"/>
              <a:t>Private Room</a:t>
            </a:r>
            <a:endParaRPr/>
          </a:p>
        </p:txBody>
      </p:sp>
      <p:sp>
        <p:nvSpPr>
          <p:cNvPr id="283" name="Google Shape;283;p12"/>
          <p:cNvSpPr txBox="1">
            <a:spLocks noGrp="1"/>
          </p:cNvSpPr>
          <p:nvPr>
            <p:ph type="body" idx="1"/>
          </p:nvPr>
        </p:nvSpPr>
        <p:spPr>
          <a:xfrm>
            <a:off x="442120" y="1625601"/>
            <a:ext cx="9296399" cy="4660899"/>
          </a:xfrm>
          <a:prstGeom prst="rect">
            <a:avLst/>
          </a:prstGeom>
          <a:noFill/>
          <a:ln>
            <a:noFill/>
          </a:ln>
        </p:spPr>
        <p:txBody>
          <a:bodyPr spcFirstLastPara="1" wrap="square" lIns="91425" tIns="45700" rIns="91425" bIns="45700" anchor="t" anchorCtr="0">
            <a:normAutofit/>
          </a:bodyPr>
          <a:lstStyle/>
          <a:p>
            <a:pPr marL="342883" lvl="0" indent="-336533" algn="l" rtl="0">
              <a:spcBef>
                <a:spcPts val="0"/>
              </a:spcBef>
              <a:spcAft>
                <a:spcPts val="0"/>
              </a:spcAft>
              <a:buSzPts val="1500"/>
              <a:buFont typeface="Arial"/>
              <a:buChar char="•"/>
            </a:pPr>
            <a:r>
              <a:rPr lang="en-US" sz="1900"/>
              <a:t>Offers a safe place for students to ask questions and talk about sexual abuse</a:t>
            </a:r>
            <a:endParaRPr sz="1900"/>
          </a:p>
          <a:p>
            <a:pPr marL="342883" lvl="0" indent="-336533" algn="l" rtl="0">
              <a:spcBef>
                <a:spcPts val="1000"/>
              </a:spcBef>
              <a:spcAft>
                <a:spcPts val="0"/>
              </a:spcAft>
              <a:buSzPts val="1500"/>
              <a:buFont typeface="Arial"/>
              <a:buChar char="•"/>
            </a:pPr>
            <a:r>
              <a:rPr lang="en-US" sz="1900"/>
              <a:t>Students will be given a time and place to meet privately with a Mutual Ground staff member</a:t>
            </a:r>
            <a:endParaRPr sz="1900"/>
          </a:p>
          <a:p>
            <a:pPr marL="342883" lvl="0" indent="-336533" algn="l" rtl="0">
              <a:spcBef>
                <a:spcPts val="1000"/>
              </a:spcBef>
              <a:spcAft>
                <a:spcPts val="0"/>
              </a:spcAft>
              <a:buSzPts val="1500"/>
              <a:buFont typeface="Arial"/>
              <a:buChar char="•"/>
            </a:pPr>
            <a:r>
              <a:rPr lang="en-US" sz="1900"/>
              <a:t>Confidential hotline number will also be given to students and staff</a:t>
            </a:r>
            <a:endParaRPr sz="1900"/>
          </a:p>
          <a:p>
            <a:pPr marL="342883" lvl="0" indent="-336533" algn="l" rtl="0">
              <a:spcBef>
                <a:spcPts val="1000"/>
              </a:spcBef>
              <a:spcAft>
                <a:spcPts val="0"/>
              </a:spcAft>
              <a:buSzPts val="1500"/>
              <a:buFont typeface="Arial"/>
              <a:buChar char="•"/>
            </a:pPr>
            <a:r>
              <a:rPr lang="en-US" sz="1900"/>
              <a:t>Offered to students 12 and older</a:t>
            </a:r>
            <a:endParaRPr sz="1900"/>
          </a:p>
          <a:p>
            <a:pPr marL="342883" lvl="0" indent="-336533" algn="l" rtl="0">
              <a:spcBef>
                <a:spcPts val="1000"/>
              </a:spcBef>
              <a:spcAft>
                <a:spcPts val="0"/>
              </a:spcAft>
              <a:buSzPts val="1500"/>
              <a:buFont typeface="Arial"/>
              <a:buChar char="•"/>
            </a:pPr>
            <a:r>
              <a:rPr lang="en-US" sz="1900"/>
              <a:t>Students over the age of 12 have the right to confidentiality with three exceptions</a:t>
            </a:r>
            <a:endParaRPr sz="1900"/>
          </a:p>
          <a:p>
            <a:pPr marL="0" lvl="0" indent="0" algn="l" rtl="0">
              <a:spcBef>
                <a:spcPts val="1000"/>
              </a:spcBef>
              <a:spcAft>
                <a:spcPts val="0"/>
              </a:spcAft>
              <a:buSzPts val="1600"/>
              <a:buNone/>
            </a:pPr>
            <a:r>
              <a:rPr lang="en-US" sz="1900"/>
              <a:t>        * Threaten to harm self</a:t>
            </a:r>
            <a:endParaRPr sz="1900"/>
          </a:p>
          <a:p>
            <a:pPr marL="0" lvl="0" indent="0" algn="l" rtl="0">
              <a:spcBef>
                <a:spcPts val="1000"/>
              </a:spcBef>
              <a:spcAft>
                <a:spcPts val="0"/>
              </a:spcAft>
              <a:buSzPts val="1600"/>
              <a:buNone/>
            </a:pPr>
            <a:r>
              <a:rPr lang="en-US" sz="1900"/>
              <a:t>        * Threaten to harm someone else</a:t>
            </a:r>
            <a:endParaRPr sz="1900"/>
          </a:p>
          <a:p>
            <a:pPr marL="0" lvl="0" indent="0" algn="l" rtl="0">
              <a:spcBef>
                <a:spcPts val="1000"/>
              </a:spcBef>
              <a:spcAft>
                <a:spcPts val="0"/>
              </a:spcAft>
              <a:buSzPts val="1600"/>
              <a:buNone/>
            </a:pPr>
            <a:r>
              <a:rPr lang="en-US" sz="1900"/>
              <a:t>        * Disclosure of abuse by a caretaker (parent, step-parent, teacher, coach,</a:t>
            </a:r>
            <a:endParaRPr sz="1900"/>
          </a:p>
          <a:p>
            <a:pPr marL="0" lvl="0" indent="0" algn="l" rtl="0">
              <a:spcBef>
                <a:spcPts val="1000"/>
              </a:spcBef>
              <a:spcAft>
                <a:spcPts val="0"/>
              </a:spcAft>
              <a:buSzPts val="1600"/>
              <a:buNone/>
            </a:pPr>
            <a:r>
              <a:rPr lang="en-US" sz="1900"/>
              <a:t>           babysitter)</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3"/>
          <p:cNvSpPr txBox="1">
            <a:spLocks noGrp="1"/>
          </p:cNvSpPr>
          <p:nvPr>
            <p:ph type="title"/>
          </p:nvPr>
        </p:nvSpPr>
        <p:spPr>
          <a:xfrm>
            <a:off x="608094" y="762000"/>
            <a:ext cx="9343153" cy="114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030A0"/>
              </a:buClr>
              <a:buSzPts val="4400"/>
              <a:buFont typeface="Century Gothic"/>
              <a:buNone/>
            </a:pPr>
            <a:r>
              <a:rPr lang="en-US" sz="4400" b="1">
                <a:solidFill>
                  <a:srgbClr val="7030A0"/>
                </a:solidFill>
              </a:rPr>
              <a:t>What is Child Sexual Abuse? </a:t>
            </a:r>
            <a:endParaRPr/>
          </a:p>
        </p:txBody>
      </p:sp>
      <p:sp>
        <p:nvSpPr>
          <p:cNvPr id="290" name="Google Shape;290;p13"/>
          <p:cNvSpPr txBox="1">
            <a:spLocks noGrp="1"/>
          </p:cNvSpPr>
          <p:nvPr>
            <p:ph type="body" idx="1"/>
          </p:nvPr>
        </p:nvSpPr>
        <p:spPr>
          <a:xfrm>
            <a:off x="329386" y="1612904"/>
            <a:ext cx="9388461" cy="4330699"/>
          </a:xfrm>
          <a:prstGeom prst="rect">
            <a:avLst/>
          </a:prstGeom>
          <a:noFill/>
          <a:ln>
            <a:noFill/>
          </a:ln>
        </p:spPr>
        <p:txBody>
          <a:bodyPr spcFirstLastPara="1" wrap="square" lIns="91425" tIns="45700" rIns="91425" bIns="45700" anchor="t" anchorCtr="0">
            <a:normAutofit/>
          </a:bodyPr>
          <a:lstStyle/>
          <a:p>
            <a:pPr marL="365760" lvl="1" indent="0" algn="l" rtl="0">
              <a:spcBef>
                <a:spcPts val="0"/>
              </a:spcBef>
              <a:spcAft>
                <a:spcPts val="0"/>
              </a:spcAft>
              <a:buSzPts val="2560"/>
              <a:buNone/>
            </a:pPr>
            <a:endParaRPr sz="3200"/>
          </a:p>
          <a:p>
            <a:pPr marL="342900" lvl="0" indent="-342900" algn="l" rtl="0">
              <a:spcBef>
                <a:spcPts val="1000"/>
              </a:spcBef>
              <a:spcAft>
                <a:spcPts val="0"/>
              </a:spcAft>
              <a:buSzPts val="2240"/>
              <a:buChar char="►"/>
            </a:pPr>
            <a:r>
              <a:rPr lang="en-US" sz="2800"/>
              <a:t>Molestation-someone touching a child’s private parts or forcing child to touch theirs</a:t>
            </a:r>
            <a:endParaRPr/>
          </a:p>
          <a:p>
            <a:pPr marL="342900" lvl="0" indent="-342900" algn="l" rtl="0">
              <a:spcBef>
                <a:spcPts val="1000"/>
              </a:spcBef>
              <a:spcAft>
                <a:spcPts val="0"/>
              </a:spcAft>
              <a:buSzPts val="2240"/>
              <a:buChar char="►"/>
            </a:pPr>
            <a:r>
              <a:rPr lang="en-US" sz="2800"/>
              <a:t>Rape-forced penetration</a:t>
            </a:r>
            <a:endParaRPr/>
          </a:p>
          <a:p>
            <a:pPr marL="342900" lvl="0" indent="-342900" algn="l" rtl="0">
              <a:spcBef>
                <a:spcPts val="1000"/>
              </a:spcBef>
              <a:spcAft>
                <a:spcPts val="0"/>
              </a:spcAft>
              <a:buSzPts val="2240"/>
              <a:buChar char="►"/>
            </a:pPr>
            <a:r>
              <a:rPr lang="en-US" sz="2800"/>
              <a:t>Child pornography</a:t>
            </a:r>
            <a:endParaRPr/>
          </a:p>
          <a:p>
            <a:pPr marL="342900" lvl="0" indent="-342900" algn="l" rtl="0">
              <a:spcBef>
                <a:spcPts val="1000"/>
              </a:spcBef>
              <a:spcAft>
                <a:spcPts val="0"/>
              </a:spcAft>
              <a:buSzPts val="2240"/>
              <a:buChar char="►"/>
            </a:pPr>
            <a:r>
              <a:rPr lang="en-US" sz="2800"/>
              <a:t>Grooming</a:t>
            </a:r>
            <a:endParaRPr/>
          </a:p>
          <a:p>
            <a:pPr marL="342900" lvl="0" indent="-342900" algn="l" rtl="0">
              <a:spcBef>
                <a:spcPts val="1000"/>
              </a:spcBef>
              <a:spcAft>
                <a:spcPts val="0"/>
              </a:spcAft>
              <a:buSzPts val="2240"/>
              <a:buChar char="►"/>
            </a:pPr>
            <a:r>
              <a:rPr lang="en-US" sz="2800"/>
              <a:t>Commercial sexual exploitation of children</a:t>
            </a:r>
            <a:endParaRPr/>
          </a:p>
          <a:p>
            <a:pPr marL="342900" lvl="0" indent="-241300" algn="l" rtl="0">
              <a:spcBef>
                <a:spcPts val="1000"/>
              </a:spcBef>
              <a:spcAft>
                <a:spcPts val="0"/>
              </a:spcAft>
              <a:buSzPts val="16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4"/>
          <p:cNvSpPr txBox="1">
            <a:spLocks noGrp="1"/>
          </p:cNvSpPr>
          <p:nvPr>
            <p:ph type="title"/>
          </p:nvPr>
        </p:nvSpPr>
        <p:spPr>
          <a:xfrm>
            <a:off x="675663" y="228601"/>
            <a:ext cx="8575401" cy="14261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7226C"/>
              </a:buClr>
              <a:buSzPts val="3600"/>
              <a:buFont typeface="Century Gothic"/>
              <a:buNone/>
            </a:pPr>
            <a:r>
              <a:rPr lang="en-US" b="1"/>
              <a:t>Signs that a child may have been sexually abused</a:t>
            </a:r>
            <a:endParaRPr/>
          </a:p>
        </p:txBody>
      </p:sp>
      <p:sp>
        <p:nvSpPr>
          <p:cNvPr id="297" name="Google Shape;297;p14"/>
          <p:cNvSpPr txBox="1">
            <a:spLocks noGrp="1"/>
          </p:cNvSpPr>
          <p:nvPr>
            <p:ph type="body" idx="1"/>
          </p:nvPr>
        </p:nvSpPr>
        <p:spPr>
          <a:xfrm>
            <a:off x="675663" y="1447800"/>
            <a:ext cx="8575401" cy="49530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ct val="79999"/>
              <a:buNone/>
            </a:pPr>
            <a:r>
              <a:rPr lang="en-US" sz="7200" b="1"/>
              <a:t>Physical Signs</a:t>
            </a:r>
            <a:endParaRPr/>
          </a:p>
          <a:p>
            <a:pPr marL="742913" lvl="1" indent="-285736" algn="l" rtl="0">
              <a:spcBef>
                <a:spcPts val="1000"/>
              </a:spcBef>
              <a:spcAft>
                <a:spcPts val="0"/>
              </a:spcAft>
              <a:buSzPct val="79999"/>
              <a:buFont typeface="Noto Sans Symbols"/>
              <a:buChar char="❖"/>
            </a:pPr>
            <a:r>
              <a:rPr lang="en-US" sz="7200">
                <a:solidFill>
                  <a:srgbClr val="491347"/>
                </a:solidFill>
              </a:rPr>
              <a:t>Sexually transmitted infections</a:t>
            </a:r>
            <a:endParaRPr/>
          </a:p>
          <a:p>
            <a:pPr marL="742913" lvl="1" indent="-285736" algn="l" rtl="0">
              <a:spcBef>
                <a:spcPts val="1000"/>
              </a:spcBef>
              <a:spcAft>
                <a:spcPts val="0"/>
              </a:spcAft>
              <a:buSzPct val="79999"/>
              <a:buFont typeface="Noto Sans Symbols"/>
              <a:buChar char="❖"/>
            </a:pPr>
            <a:r>
              <a:rPr lang="en-US" sz="7200">
                <a:solidFill>
                  <a:srgbClr val="491347"/>
                </a:solidFill>
              </a:rPr>
              <a:t>Bruising or swelling near the genital area</a:t>
            </a:r>
            <a:endParaRPr/>
          </a:p>
          <a:p>
            <a:pPr marL="742913" lvl="1" indent="-285736" algn="l" rtl="0">
              <a:spcBef>
                <a:spcPts val="1000"/>
              </a:spcBef>
              <a:spcAft>
                <a:spcPts val="0"/>
              </a:spcAft>
              <a:buSzPct val="79999"/>
              <a:buFont typeface="Noto Sans Symbols"/>
              <a:buChar char="❖"/>
            </a:pPr>
            <a:r>
              <a:rPr lang="en-US" sz="7200">
                <a:solidFill>
                  <a:srgbClr val="491347"/>
                </a:solidFill>
              </a:rPr>
              <a:t>Broken bones/repeated unusual injuries</a:t>
            </a:r>
            <a:endParaRPr/>
          </a:p>
          <a:p>
            <a:pPr marL="742913" lvl="1" indent="-285736" algn="l" rtl="0">
              <a:spcBef>
                <a:spcPts val="1000"/>
              </a:spcBef>
              <a:spcAft>
                <a:spcPts val="0"/>
              </a:spcAft>
              <a:buSzPct val="79999"/>
              <a:buFont typeface="Noto Sans Symbols"/>
              <a:buChar char="❖"/>
            </a:pPr>
            <a:r>
              <a:rPr lang="en-US" sz="7200">
                <a:solidFill>
                  <a:srgbClr val="491347"/>
                </a:solidFill>
              </a:rPr>
              <a:t>Difficulty in walking or sitting</a:t>
            </a:r>
            <a:endParaRPr/>
          </a:p>
          <a:p>
            <a:pPr marL="0" lvl="0" indent="0" algn="l" rtl="0">
              <a:spcBef>
                <a:spcPts val="1000"/>
              </a:spcBef>
              <a:spcAft>
                <a:spcPts val="0"/>
              </a:spcAft>
              <a:buSzPct val="79999"/>
              <a:buNone/>
            </a:pPr>
            <a:r>
              <a:rPr lang="en-US" sz="7200" b="1">
                <a:solidFill>
                  <a:srgbClr val="491347"/>
                </a:solidFill>
              </a:rPr>
              <a:t>Behavioral Signs</a:t>
            </a:r>
            <a:endParaRPr/>
          </a:p>
          <a:p>
            <a:pPr marL="742913" lvl="1" indent="-285736" algn="l" rtl="0">
              <a:spcBef>
                <a:spcPts val="1000"/>
              </a:spcBef>
              <a:spcAft>
                <a:spcPts val="0"/>
              </a:spcAft>
              <a:buSzPct val="80000"/>
              <a:buFont typeface="Noto Sans Symbols"/>
              <a:buChar char="❖"/>
            </a:pPr>
            <a:r>
              <a:rPr lang="en-US" sz="7000">
                <a:solidFill>
                  <a:srgbClr val="491347"/>
                </a:solidFill>
              </a:rPr>
              <a:t>Excessive talk about or knowledge of sexual topics</a:t>
            </a:r>
            <a:endParaRPr/>
          </a:p>
          <a:p>
            <a:pPr marL="742913" lvl="1" indent="-285736" algn="l" rtl="0">
              <a:spcBef>
                <a:spcPts val="1000"/>
              </a:spcBef>
              <a:spcAft>
                <a:spcPts val="0"/>
              </a:spcAft>
              <a:buSzPct val="80000"/>
              <a:buFont typeface="Noto Sans Symbols"/>
              <a:buChar char="❖"/>
            </a:pPr>
            <a:r>
              <a:rPr lang="en-US" sz="7000">
                <a:solidFill>
                  <a:srgbClr val="491347"/>
                </a:solidFill>
              </a:rPr>
              <a:t>Regressive behavior</a:t>
            </a:r>
            <a:endParaRPr/>
          </a:p>
          <a:p>
            <a:pPr marL="742913" lvl="1" indent="-285736" algn="l" rtl="0">
              <a:spcBef>
                <a:spcPts val="1000"/>
              </a:spcBef>
              <a:spcAft>
                <a:spcPts val="0"/>
              </a:spcAft>
              <a:buSzPct val="80000"/>
              <a:buFont typeface="Noto Sans Symbols"/>
              <a:buChar char="❖"/>
            </a:pPr>
            <a:r>
              <a:rPr lang="en-US" sz="7000">
                <a:solidFill>
                  <a:srgbClr val="491347"/>
                </a:solidFill>
              </a:rPr>
              <a:t>Sexual behavior that is inappropriate for the child’s age					</a:t>
            </a:r>
            <a:endParaRPr/>
          </a:p>
          <a:p>
            <a:pPr marL="0" lvl="0" indent="0" algn="l" rtl="0">
              <a:spcBef>
                <a:spcPts val="1000"/>
              </a:spcBef>
              <a:spcAft>
                <a:spcPts val="0"/>
              </a:spcAft>
              <a:buSzPct val="79999"/>
              <a:buNone/>
            </a:pPr>
            <a:r>
              <a:rPr lang="en-US" sz="7200" b="1">
                <a:solidFill>
                  <a:srgbClr val="491347"/>
                </a:solidFill>
              </a:rPr>
              <a:t>Emotional Signs</a:t>
            </a:r>
            <a:endParaRPr/>
          </a:p>
          <a:p>
            <a:pPr marL="742913" lvl="1" indent="-285736" algn="l" rtl="0">
              <a:spcBef>
                <a:spcPts val="1000"/>
              </a:spcBef>
              <a:spcAft>
                <a:spcPts val="0"/>
              </a:spcAft>
              <a:buSzPct val="80000"/>
              <a:buFont typeface="Noto Sans Symbols"/>
              <a:buChar char="❖"/>
            </a:pPr>
            <a:r>
              <a:rPr lang="en-US" sz="7000">
                <a:solidFill>
                  <a:srgbClr val="491347"/>
                </a:solidFill>
              </a:rPr>
              <a:t>Self-harming behaviors</a:t>
            </a:r>
            <a:endParaRPr/>
          </a:p>
          <a:p>
            <a:pPr marL="742913" lvl="1" indent="-285736" algn="l" rtl="0">
              <a:spcBef>
                <a:spcPts val="1000"/>
              </a:spcBef>
              <a:spcAft>
                <a:spcPts val="0"/>
              </a:spcAft>
              <a:buSzPct val="80000"/>
              <a:buFont typeface="Noto Sans Symbols"/>
              <a:buChar char="❖"/>
            </a:pPr>
            <a:r>
              <a:rPr lang="en-US" sz="7000">
                <a:solidFill>
                  <a:srgbClr val="491347"/>
                </a:solidFill>
              </a:rPr>
              <a:t>Excessive worry or fearfulness</a:t>
            </a:r>
            <a:endParaRPr/>
          </a:p>
          <a:p>
            <a:pPr marL="742913" lvl="1" indent="-285736" algn="l" rtl="0">
              <a:spcBef>
                <a:spcPts val="1000"/>
              </a:spcBef>
              <a:spcAft>
                <a:spcPts val="0"/>
              </a:spcAft>
              <a:buSzPct val="80000"/>
              <a:buFont typeface="Noto Sans Symbols"/>
              <a:buChar char="❖"/>
            </a:pPr>
            <a:r>
              <a:rPr lang="en-US" sz="7000">
                <a:solidFill>
                  <a:srgbClr val="491347"/>
                </a:solidFill>
              </a:rPr>
              <a:t>Loss or decrease interest in school, activities and friends		</a:t>
            </a:r>
            <a:endParaRPr/>
          </a:p>
          <a:p>
            <a:pPr marL="0" lvl="0" indent="0" algn="l" rtl="0">
              <a:spcBef>
                <a:spcPts val="1000"/>
              </a:spcBef>
              <a:spcAft>
                <a:spcPts val="0"/>
              </a:spcAft>
              <a:buSzPct val="80000"/>
              <a:buNone/>
            </a:pPr>
            <a:endParaRPr>
              <a:solidFill>
                <a:srgbClr val="491347"/>
              </a:solidFill>
            </a:endParaRPr>
          </a:p>
          <a:p>
            <a:pPr marL="0" lvl="0" indent="0" algn="l" rtl="0">
              <a:spcBef>
                <a:spcPts val="1000"/>
              </a:spcBef>
              <a:spcAft>
                <a:spcPts val="0"/>
              </a:spcAft>
              <a:buSzPct val="80000"/>
              <a:buNone/>
            </a:pPr>
            <a:endParaRPr/>
          </a:p>
          <a:p>
            <a:pPr marL="0" lvl="0" indent="0" algn="l" rtl="0">
              <a:spcBef>
                <a:spcPts val="1000"/>
              </a:spcBef>
              <a:spcAft>
                <a:spcPts val="0"/>
              </a:spcAft>
              <a:buSzPct val="80000"/>
              <a:buNone/>
            </a:pPr>
            <a:endParaRPr/>
          </a:p>
          <a:p>
            <a:pPr marL="0" lvl="0" indent="0" algn="l" rtl="0">
              <a:spcBef>
                <a:spcPts val="1000"/>
              </a:spcBef>
              <a:spcAft>
                <a:spcPts val="0"/>
              </a:spcAft>
              <a:buSzPct val="80000"/>
              <a:buNone/>
            </a:pPr>
            <a:endParaRPr/>
          </a:p>
          <a:p>
            <a:pPr marL="0" lvl="0" indent="0" algn="l" rtl="0">
              <a:spcBef>
                <a:spcPts val="1000"/>
              </a:spcBef>
              <a:spcAft>
                <a:spcPts val="0"/>
              </a:spcAft>
              <a:buSzPct val="80000"/>
              <a:buNone/>
            </a:pP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5"/>
          <p:cNvSpPr txBox="1">
            <a:spLocks noGrp="1"/>
          </p:cNvSpPr>
          <p:nvPr>
            <p:ph type="title"/>
          </p:nvPr>
        </p:nvSpPr>
        <p:spPr>
          <a:xfrm>
            <a:off x="675663" y="609604"/>
            <a:ext cx="8575401" cy="685799"/>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2"/>
              </a:buClr>
              <a:buSzPct val="100000"/>
              <a:buFont typeface="Raleway"/>
              <a:buNone/>
            </a:pPr>
            <a:r>
              <a:rPr lang="en-US" sz="3200" b="1">
                <a:solidFill>
                  <a:schemeClr val="dk2"/>
                </a:solidFill>
                <a:latin typeface="Raleway"/>
                <a:ea typeface="Raleway"/>
                <a:cs typeface="Raleway"/>
                <a:sym typeface="Raleway"/>
              </a:rPr>
              <a:t>What you should do if a child discloses…</a:t>
            </a:r>
            <a:br>
              <a:rPr lang="en-US" sz="3200" b="1">
                <a:solidFill>
                  <a:schemeClr val="dk2"/>
                </a:solidFill>
                <a:latin typeface="Raleway"/>
                <a:ea typeface="Raleway"/>
                <a:cs typeface="Raleway"/>
                <a:sym typeface="Raleway"/>
              </a:rPr>
            </a:br>
            <a:br>
              <a:rPr lang="en-US" sz="3200" b="1">
                <a:solidFill>
                  <a:schemeClr val="dk2"/>
                </a:solidFill>
                <a:latin typeface="Raleway"/>
                <a:ea typeface="Raleway"/>
                <a:cs typeface="Raleway"/>
                <a:sym typeface="Raleway"/>
              </a:rPr>
            </a:br>
            <a:endParaRPr b="1">
              <a:solidFill>
                <a:schemeClr val="dk2"/>
              </a:solidFill>
            </a:endParaRPr>
          </a:p>
        </p:txBody>
      </p:sp>
      <p:sp>
        <p:nvSpPr>
          <p:cNvPr id="304" name="Google Shape;304;p15"/>
          <p:cNvSpPr txBox="1">
            <a:spLocks noGrp="1"/>
          </p:cNvSpPr>
          <p:nvPr>
            <p:ph type="body" idx="1"/>
          </p:nvPr>
        </p:nvSpPr>
        <p:spPr>
          <a:xfrm>
            <a:off x="675663" y="1447801"/>
            <a:ext cx="8575401" cy="4593563"/>
          </a:xfrm>
          <a:prstGeom prst="rect">
            <a:avLst/>
          </a:prstGeom>
          <a:noFill/>
          <a:ln>
            <a:noFill/>
          </a:ln>
        </p:spPr>
        <p:txBody>
          <a:bodyPr spcFirstLastPara="1" wrap="square" lIns="91425" tIns="45700" rIns="91425" bIns="45700" anchor="t" anchorCtr="0">
            <a:normAutofit lnSpcReduction="10000"/>
          </a:bodyPr>
          <a:lstStyle/>
          <a:p>
            <a:pPr marL="342883" lvl="0" indent="-342883" algn="l" rtl="0">
              <a:spcBef>
                <a:spcPts val="0"/>
              </a:spcBef>
              <a:spcAft>
                <a:spcPts val="0"/>
              </a:spcAft>
              <a:buSzPts val="1600"/>
              <a:buFont typeface="Noto Sans Symbols"/>
              <a:buChar char="❖"/>
            </a:pPr>
            <a:r>
              <a:rPr lang="en-US">
                <a:solidFill>
                  <a:schemeClr val="accent1"/>
                </a:solidFill>
              </a:rPr>
              <a:t>Remain Calm</a:t>
            </a:r>
            <a:endParaRPr/>
          </a:p>
          <a:p>
            <a:pPr marL="342883" lvl="0" indent="-342883" algn="l" rtl="0">
              <a:spcBef>
                <a:spcPts val="1000"/>
              </a:spcBef>
              <a:spcAft>
                <a:spcPts val="0"/>
              </a:spcAft>
              <a:buSzPts val="1600"/>
              <a:buFont typeface="Noto Sans Symbols"/>
              <a:buChar char="❖"/>
            </a:pPr>
            <a:r>
              <a:rPr lang="en-US">
                <a:solidFill>
                  <a:schemeClr val="accent1"/>
                </a:solidFill>
              </a:rPr>
              <a:t>Praise the child by reassuring them they did the right thing by telling</a:t>
            </a:r>
            <a:endParaRPr/>
          </a:p>
          <a:p>
            <a:pPr marL="342883" lvl="0" indent="-342883" algn="l" rtl="0">
              <a:spcBef>
                <a:spcPts val="1000"/>
              </a:spcBef>
              <a:spcAft>
                <a:spcPts val="0"/>
              </a:spcAft>
              <a:buSzPts val="1600"/>
              <a:buFont typeface="Noto Sans Symbols"/>
              <a:buChar char="❖"/>
            </a:pPr>
            <a:r>
              <a:rPr lang="en-US">
                <a:solidFill>
                  <a:schemeClr val="accent1"/>
                </a:solidFill>
              </a:rPr>
              <a:t>Do not interrogate the child for information or ask leading questions</a:t>
            </a:r>
            <a:endParaRPr/>
          </a:p>
          <a:p>
            <a:pPr marL="342883" lvl="0" indent="-342883" algn="l" rtl="0">
              <a:spcBef>
                <a:spcPts val="1000"/>
              </a:spcBef>
              <a:spcAft>
                <a:spcPts val="0"/>
              </a:spcAft>
              <a:buSzPts val="1600"/>
              <a:buFont typeface="Noto Sans Symbols"/>
              <a:buChar char="❖"/>
            </a:pPr>
            <a:r>
              <a:rPr lang="en-US">
                <a:solidFill>
                  <a:schemeClr val="accent1"/>
                </a:solidFill>
              </a:rPr>
              <a:t>Make the child as comfortable as possible</a:t>
            </a:r>
            <a:endParaRPr/>
          </a:p>
          <a:p>
            <a:pPr marL="342883" lvl="0" indent="-342883" algn="l" rtl="0">
              <a:spcBef>
                <a:spcPts val="1000"/>
              </a:spcBef>
              <a:spcAft>
                <a:spcPts val="0"/>
              </a:spcAft>
              <a:buSzPts val="1600"/>
              <a:buFont typeface="Noto Sans Symbols"/>
              <a:buChar char="❖"/>
            </a:pPr>
            <a:r>
              <a:rPr lang="en-US">
                <a:solidFill>
                  <a:schemeClr val="accent1"/>
                </a:solidFill>
              </a:rPr>
              <a:t>Be patient</a:t>
            </a:r>
            <a:endParaRPr/>
          </a:p>
          <a:p>
            <a:pPr marL="342883" lvl="0" indent="-342883" algn="l" rtl="0">
              <a:spcBef>
                <a:spcPts val="1000"/>
              </a:spcBef>
              <a:spcAft>
                <a:spcPts val="0"/>
              </a:spcAft>
              <a:buSzPts val="1600"/>
              <a:buFont typeface="Noto Sans Symbols"/>
              <a:buChar char="❖"/>
            </a:pPr>
            <a:r>
              <a:rPr lang="en-US">
                <a:solidFill>
                  <a:schemeClr val="accent1"/>
                </a:solidFill>
              </a:rPr>
              <a:t>Reassure the child that it is not their fault</a:t>
            </a:r>
            <a:endParaRPr/>
          </a:p>
          <a:p>
            <a:pPr marL="342883" lvl="0" indent="-342883" algn="l" rtl="0">
              <a:spcBef>
                <a:spcPts val="1000"/>
              </a:spcBef>
              <a:spcAft>
                <a:spcPts val="0"/>
              </a:spcAft>
              <a:buSzPts val="1600"/>
              <a:buFont typeface="Noto Sans Symbols"/>
              <a:buChar char="❖"/>
            </a:pPr>
            <a:r>
              <a:rPr lang="en-US">
                <a:solidFill>
                  <a:schemeClr val="accent1"/>
                </a:solidFill>
              </a:rPr>
              <a:t>Respect confidentiality</a:t>
            </a:r>
            <a:endParaRPr/>
          </a:p>
          <a:p>
            <a:pPr marL="342883" lvl="0" indent="-342883" algn="l" rtl="0">
              <a:spcBef>
                <a:spcPts val="1000"/>
              </a:spcBef>
              <a:spcAft>
                <a:spcPts val="0"/>
              </a:spcAft>
              <a:buSzPts val="1600"/>
              <a:buFont typeface="Noto Sans Symbols"/>
              <a:buChar char="❖"/>
            </a:pPr>
            <a:r>
              <a:rPr lang="en-US">
                <a:solidFill>
                  <a:schemeClr val="accent1"/>
                </a:solidFill>
              </a:rPr>
              <a:t>Do not disclose your own abuse to the child</a:t>
            </a:r>
            <a:endParaRPr/>
          </a:p>
          <a:p>
            <a:pPr marL="342883" lvl="0" indent="-342883" algn="l" rtl="0">
              <a:spcBef>
                <a:spcPts val="1000"/>
              </a:spcBef>
              <a:spcAft>
                <a:spcPts val="0"/>
              </a:spcAft>
              <a:buSzPts val="1600"/>
              <a:buFont typeface="Noto Sans Symbols"/>
              <a:buChar char="❖"/>
            </a:pPr>
            <a:r>
              <a:rPr lang="en-US">
                <a:solidFill>
                  <a:schemeClr val="accent1"/>
                </a:solidFill>
              </a:rPr>
              <a:t>Report to DCFS/Police</a:t>
            </a:r>
            <a:endParaRPr/>
          </a:p>
          <a:p>
            <a:pPr marL="342883" lvl="0" indent="-342883" algn="l" rtl="0">
              <a:spcBef>
                <a:spcPts val="1000"/>
              </a:spcBef>
              <a:spcAft>
                <a:spcPts val="0"/>
              </a:spcAft>
              <a:buSzPts val="1600"/>
              <a:buFont typeface="Noto Sans Symbols"/>
              <a:buChar char="❖"/>
            </a:pPr>
            <a:r>
              <a:rPr lang="en-US">
                <a:solidFill>
                  <a:schemeClr val="accent1"/>
                </a:solidFill>
              </a:rPr>
              <a:t>Recommend resources for counseling</a:t>
            </a:r>
            <a:endParaRPr/>
          </a:p>
          <a:p>
            <a:pPr marL="0" lvl="0" indent="0" algn="l" rtl="0">
              <a:spcBef>
                <a:spcPts val="1000"/>
              </a:spcBef>
              <a:spcAft>
                <a:spcPts val="0"/>
              </a:spcAft>
              <a:buSzPts val="1600"/>
              <a:buNone/>
            </a:pPr>
            <a:endParaRPr>
              <a:solidFill>
                <a:srgbClr val="3F3F3F"/>
              </a:solidFill>
            </a:endParaRPr>
          </a:p>
        </p:txBody>
      </p:sp>
      <p:pic>
        <p:nvPicPr>
          <p:cNvPr id="305" name="Google Shape;305;p15"/>
          <p:cNvPicPr preferRelativeResize="0"/>
          <p:nvPr/>
        </p:nvPicPr>
        <p:blipFill rotWithShape="1">
          <a:blip r:embed="rId3">
            <a:alphaModFix/>
          </a:blip>
          <a:srcRect/>
          <a:stretch/>
        </p:blipFill>
        <p:spPr>
          <a:xfrm>
            <a:off x="6919159" y="3352800"/>
            <a:ext cx="2800350" cy="186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6"/>
          <p:cNvSpPr txBox="1">
            <a:spLocks noGrp="1"/>
          </p:cNvSpPr>
          <p:nvPr>
            <p:ph type="title"/>
          </p:nvPr>
        </p:nvSpPr>
        <p:spPr>
          <a:xfrm>
            <a:off x="1387882" y="533400"/>
            <a:ext cx="9343154" cy="91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030A0"/>
              </a:buClr>
              <a:buSzPts val="3600"/>
              <a:buFont typeface="Century Gothic"/>
              <a:buNone/>
            </a:pPr>
            <a:r>
              <a:rPr lang="en-US" b="1">
                <a:solidFill>
                  <a:srgbClr val="7030A0"/>
                </a:solidFill>
              </a:rPr>
              <a:t>The Role of a Mandated Reporter</a:t>
            </a:r>
            <a:endParaRPr/>
          </a:p>
        </p:txBody>
      </p:sp>
      <p:sp>
        <p:nvSpPr>
          <p:cNvPr id="312" name="Google Shape;312;p16"/>
          <p:cNvSpPr txBox="1">
            <a:spLocks noGrp="1"/>
          </p:cNvSpPr>
          <p:nvPr>
            <p:ph type="body" idx="1"/>
          </p:nvPr>
        </p:nvSpPr>
        <p:spPr>
          <a:xfrm>
            <a:off x="675663" y="1371600"/>
            <a:ext cx="8575401" cy="5257800"/>
          </a:xfrm>
          <a:prstGeom prst="rect">
            <a:avLst/>
          </a:prstGeom>
          <a:noFill/>
          <a:ln>
            <a:noFill/>
          </a:ln>
        </p:spPr>
        <p:txBody>
          <a:bodyPr spcFirstLastPara="1" wrap="square" lIns="91425" tIns="45700" rIns="91425" bIns="45700" anchor="t" anchorCtr="0">
            <a:normAutofit fontScale="92500" lnSpcReduction="20000"/>
          </a:bodyPr>
          <a:lstStyle/>
          <a:p>
            <a:pPr marL="342883" lvl="0" indent="-335263" algn="l" rtl="0">
              <a:spcBef>
                <a:spcPts val="0"/>
              </a:spcBef>
              <a:spcAft>
                <a:spcPts val="0"/>
              </a:spcAft>
              <a:buSzPct val="80000"/>
              <a:buFont typeface="Noto Sans Symbols"/>
              <a:buChar char="❖"/>
            </a:pPr>
            <a:r>
              <a:rPr lang="en-US">
                <a:solidFill>
                  <a:schemeClr val="accent1"/>
                </a:solidFill>
              </a:rPr>
              <a:t>Mandated Reporters- All School Staff</a:t>
            </a:r>
            <a:endParaRPr/>
          </a:p>
          <a:p>
            <a:pPr marL="342883" lvl="0" indent="-335263" algn="l" rtl="0">
              <a:spcBef>
                <a:spcPts val="1000"/>
              </a:spcBef>
              <a:spcAft>
                <a:spcPts val="0"/>
              </a:spcAft>
              <a:buSzPct val="80000"/>
              <a:buFont typeface="Noto Sans Symbols"/>
              <a:buChar char="❖"/>
            </a:pPr>
            <a:r>
              <a:rPr lang="en-US">
                <a:solidFill>
                  <a:schemeClr val="accent1"/>
                </a:solidFill>
              </a:rPr>
              <a:t>Mandated reporters are </a:t>
            </a:r>
            <a:r>
              <a:rPr lang="en-US" b="1">
                <a:solidFill>
                  <a:schemeClr val="accent1"/>
                </a:solidFill>
              </a:rPr>
              <a:t>required</a:t>
            </a:r>
            <a:r>
              <a:rPr lang="en-US">
                <a:solidFill>
                  <a:schemeClr val="accent1"/>
                </a:solidFill>
              </a:rPr>
              <a:t> to report suspected child abuse or neglect </a:t>
            </a:r>
            <a:r>
              <a:rPr lang="en-US" b="1">
                <a:solidFill>
                  <a:schemeClr val="accent1"/>
                </a:solidFill>
              </a:rPr>
              <a:t>immediately</a:t>
            </a:r>
            <a:r>
              <a:rPr lang="en-US">
                <a:solidFill>
                  <a:schemeClr val="accent1"/>
                </a:solidFill>
              </a:rPr>
              <a:t> when they have “</a:t>
            </a:r>
            <a:r>
              <a:rPr lang="en-US" b="1">
                <a:solidFill>
                  <a:schemeClr val="accent1"/>
                </a:solidFill>
              </a:rPr>
              <a:t>reasonable cause to believe</a:t>
            </a:r>
            <a:r>
              <a:rPr lang="en-US">
                <a:solidFill>
                  <a:schemeClr val="accent1"/>
                </a:solidFill>
              </a:rPr>
              <a:t>” that a child known to them in their professional or official capacity may be an abused or neglected child. (325 ILCS 5/4)</a:t>
            </a:r>
            <a:endParaRPr/>
          </a:p>
          <a:p>
            <a:pPr marL="342883" lvl="0" indent="-335263" algn="l" rtl="0">
              <a:spcBef>
                <a:spcPts val="1000"/>
              </a:spcBef>
              <a:spcAft>
                <a:spcPts val="0"/>
              </a:spcAft>
              <a:buSzPct val="80000"/>
              <a:buFont typeface="Noto Sans Symbols"/>
              <a:buChar char="❖"/>
            </a:pPr>
            <a:r>
              <a:rPr lang="en-US">
                <a:solidFill>
                  <a:schemeClr val="accent1"/>
                </a:solidFill>
              </a:rPr>
              <a:t>Reports must be confirmed in writing (CANTS form) to the local investigation unit within 48 hours of the Hotline call.  </a:t>
            </a:r>
            <a:endParaRPr/>
          </a:p>
          <a:p>
            <a:pPr marL="342883" lvl="0" indent="-335263" algn="l" rtl="0">
              <a:spcBef>
                <a:spcPts val="1000"/>
              </a:spcBef>
              <a:spcAft>
                <a:spcPts val="0"/>
              </a:spcAft>
              <a:buSzPct val="80000"/>
              <a:buFont typeface="Noto Sans Symbols"/>
              <a:buChar char="❖"/>
            </a:pPr>
            <a:r>
              <a:rPr lang="en-US">
                <a:solidFill>
                  <a:schemeClr val="accent1"/>
                </a:solidFill>
              </a:rPr>
              <a:t>Telling your social worker/ principal does not relieve you of the duty to call DCFS. The person who took the disclosure should call DCFS.</a:t>
            </a:r>
            <a:endParaRPr/>
          </a:p>
          <a:p>
            <a:pPr marL="342883" lvl="0" indent="-335263" algn="l" rtl="0">
              <a:spcBef>
                <a:spcPts val="1000"/>
              </a:spcBef>
              <a:spcAft>
                <a:spcPts val="0"/>
              </a:spcAft>
              <a:buSzPct val="80000"/>
              <a:buFont typeface="Noto Sans Symbols"/>
              <a:buChar char="❖"/>
            </a:pPr>
            <a:r>
              <a:rPr lang="en-US">
                <a:solidFill>
                  <a:schemeClr val="accent1"/>
                </a:solidFill>
              </a:rPr>
              <a:t>No one within your employment setting is permitted to forbid you from calling.</a:t>
            </a:r>
            <a:endParaRPr/>
          </a:p>
          <a:p>
            <a:pPr marL="342883" lvl="0" indent="-335263" algn="l" rtl="0">
              <a:spcBef>
                <a:spcPts val="1000"/>
              </a:spcBef>
              <a:spcAft>
                <a:spcPts val="0"/>
              </a:spcAft>
              <a:buSzPct val="80000"/>
              <a:buFont typeface="Noto Sans Symbols"/>
              <a:buChar char="❖"/>
            </a:pPr>
            <a:r>
              <a:rPr lang="en-US">
                <a:solidFill>
                  <a:schemeClr val="accent1"/>
                </a:solidFill>
              </a:rPr>
              <a:t>DCFS Hotline is available 24 hours per day, seven days per week, 365 days a year.  </a:t>
            </a:r>
            <a:r>
              <a:rPr lang="en-US" b="1">
                <a:solidFill>
                  <a:schemeClr val="accent1"/>
                </a:solidFill>
              </a:rPr>
              <a:t>1-800-252-2873 (1-800-25-ABUSE) </a:t>
            </a:r>
            <a:endParaRPr/>
          </a:p>
          <a:p>
            <a:pPr marL="342883" lvl="0" indent="-241283" algn="l" rtl="0">
              <a:spcBef>
                <a:spcPts val="1000"/>
              </a:spcBef>
              <a:spcAft>
                <a:spcPts val="0"/>
              </a:spcAft>
              <a:buSzPct val="80000"/>
              <a:buFont typeface="Noto Sans Symbols"/>
              <a:buNone/>
            </a:pPr>
            <a:endParaRPr b="1">
              <a:solidFill>
                <a:schemeClr val="accent1"/>
              </a:solidFill>
            </a:endParaRPr>
          </a:p>
          <a:p>
            <a:pPr marL="342883" lvl="0" indent="-241283" algn="l" rtl="0">
              <a:spcBef>
                <a:spcPts val="1000"/>
              </a:spcBef>
              <a:spcAft>
                <a:spcPts val="0"/>
              </a:spcAft>
              <a:buSzPct val="80000"/>
              <a:buFont typeface="Noto Sans Symbols"/>
              <a:buNone/>
            </a:pPr>
            <a:endParaRPr b="1">
              <a:solidFill>
                <a:schemeClr val="accent1"/>
              </a:solidFill>
            </a:endParaRPr>
          </a:p>
          <a:p>
            <a:pPr marL="0" lvl="0" indent="0" algn="l" rtl="0">
              <a:spcBef>
                <a:spcPts val="1000"/>
              </a:spcBef>
              <a:spcAft>
                <a:spcPts val="0"/>
              </a:spcAft>
              <a:buSzPct val="80000"/>
              <a:buNone/>
            </a:pPr>
            <a:endParaRPr/>
          </a:p>
          <a:p>
            <a:pPr marL="0" lvl="0" indent="0" algn="l" rtl="0">
              <a:spcBef>
                <a:spcPts val="1000"/>
              </a:spcBef>
              <a:spcAft>
                <a:spcPts val="0"/>
              </a:spcAft>
              <a:buSzPct val="80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7"/>
          <p:cNvSpPr txBox="1">
            <a:spLocks noGrp="1"/>
          </p:cNvSpPr>
          <p:nvPr>
            <p:ph type="title"/>
          </p:nvPr>
        </p:nvSpPr>
        <p:spPr>
          <a:xfrm>
            <a:off x="1418881" y="685800"/>
            <a:ext cx="9343154" cy="106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030A0"/>
              </a:buClr>
              <a:buSzPts val="3600"/>
              <a:buFont typeface="Century Gothic"/>
              <a:buNone/>
            </a:pPr>
            <a:r>
              <a:rPr lang="en-US" b="1">
                <a:solidFill>
                  <a:srgbClr val="7030A0"/>
                </a:solidFill>
              </a:rPr>
              <a:t>What should be reported… </a:t>
            </a:r>
            <a:endParaRPr/>
          </a:p>
        </p:txBody>
      </p:sp>
      <p:sp>
        <p:nvSpPr>
          <p:cNvPr id="319" name="Google Shape;319;p17"/>
          <p:cNvSpPr txBox="1">
            <a:spLocks noGrp="1"/>
          </p:cNvSpPr>
          <p:nvPr>
            <p:ph type="body" idx="1"/>
          </p:nvPr>
        </p:nvSpPr>
        <p:spPr>
          <a:xfrm>
            <a:off x="675663" y="1676400"/>
            <a:ext cx="8575401" cy="4724400"/>
          </a:xfrm>
          <a:prstGeom prst="rect">
            <a:avLst/>
          </a:prstGeom>
          <a:noFill/>
          <a:ln>
            <a:noFill/>
          </a:ln>
        </p:spPr>
        <p:txBody>
          <a:bodyPr spcFirstLastPara="1" wrap="square" lIns="91425" tIns="45700" rIns="91425" bIns="45700" anchor="t" anchorCtr="0">
            <a:normAutofit lnSpcReduction="20000"/>
          </a:bodyPr>
          <a:lstStyle/>
          <a:p>
            <a:pPr marL="342883" lvl="0" indent="-342883" algn="l" rtl="0">
              <a:spcBef>
                <a:spcPts val="0"/>
              </a:spcBef>
              <a:spcAft>
                <a:spcPts val="0"/>
              </a:spcAft>
              <a:buSzPts val="1920"/>
              <a:buFont typeface="Noto Sans Symbols"/>
              <a:buChar char="❖"/>
            </a:pPr>
            <a:r>
              <a:rPr lang="en-US" sz="2400" b="1">
                <a:solidFill>
                  <a:schemeClr val="dk2"/>
                </a:solidFill>
              </a:rPr>
              <a:t>Any time a child reports sexual violence- which includes: </a:t>
            </a:r>
            <a:endParaRPr/>
          </a:p>
          <a:p>
            <a:pPr marL="342883" lvl="0" indent="-342883" algn="l" rtl="0">
              <a:spcBef>
                <a:spcPts val="1000"/>
              </a:spcBef>
              <a:spcAft>
                <a:spcPts val="0"/>
              </a:spcAft>
              <a:buSzPts val="1600"/>
              <a:buFont typeface="Noto Sans Symbols"/>
              <a:buChar char="❖"/>
            </a:pPr>
            <a:r>
              <a:rPr lang="en-US">
                <a:solidFill>
                  <a:schemeClr val="accent1"/>
                </a:solidFill>
              </a:rPr>
              <a:t>someone touching their private parts </a:t>
            </a:r>
            <a:endParaRPr/>
          </a:p>
          <a:p>
            <a:pPr marL="342883" lvl="0" indent="-342883" algn="l" rtl="0">
              <a:spcBef>
                <a:spcPts val="1000"/>
              </a:spcBef>
              <a:spcAft>
                <a:spcPts val="0"/>
              </a:spcAft>
              <a:buSzPts val="1600"/>
              <a:buFont typeface="Noto Sans Symbols"/>
              <a:buChar char="❖"/>
            </a:pPr>
            <a:r>
              <a:rPr lang="en-US">
                <a:solidFill>
                  <a:schemeClr val="accent1"/>
                </a:solidFill>
              </a:rPr>
              <a:t>the child touching someone else’s private parts</a:t>
            </a:r>
            <a:endParaRPr/>
          </a:p>
          <a:p>
            <a:pPr marL="342883" lvl="0" indent="-342883" algn="l" rtl="0">
              <a:spcBef>
                <a:spcPts val="1000"/>
              </a:spcBef>
              <a:spcAft>
                <a:spcPts val="0"/>
              </a:spcAft>
              <a:buSzPts val="1600"/>
              <a:buFont typeface="Noto Sans Symbols"/>
              <a:buChar char="❖"/>
            </a:pPr>
            <a:r>
              <a:rPr lang="en-US">
                <a:solidFill>
                  <a:schemeClr val="accent1"/>
                </a:solidFill>
              </a:rPr>
              <a:t>sexual photos/ texts/videos</a:t>
            </a:r>
            <a:endParaRPr/>
          </a:p>
          <a:p>
            <a:pPr marL="342883" lvl="0" indent="-342883" algn="l" rtl="0">
              <a:spcBef>
                <a:spcPts val="1000"/>
              </a:spcBef>
              <a:spcAft>
                <a:spcPts val="0"/>
              </a:spcAft>
              <a:buSzPts val="1600"/>
              <a:buFont typeface="Noto Sans Symbols"/>
              <a:buChar char="❖"/>
            </a:pPr>
            <a:r>
              <a:rPr lang="en-US">
                <a:solidFill>
                  <a:schemeClr val="accent1"/>
                </a:solidFill>
              </a:rPr>
              <a:t>being asked to watch pornography </a:t>
            </a:r>
            <a:endParaRPr/>
          </a:p>
          <a:p>
            <a:pPr marL="342883" lvl="0" indent="-342883" algn="l" rtl="0">
              <a:spcBef>
                <a:spcPts val="1000"/>
              </a:spcBef>
              <a:spcAft>
                <a:spcPts val="0"/>
              </a:spcAft>
              <a:buSzPts val="1600"/>
              <a:buFont typeface="Noto Sans Symbols"/>
              <a:buChar char="❖"/>
            </a:pPr>
            <a:r>
              <a:rPr lang="en-US">
                <a:solidFill>
                  <a:schemeClr val="accent1"/>
                </a:solidFill>
              </a:rPr>
              <a:t>being asked to watch sexual activity </a:t>
            </a:r>
            <a:endParaRPr/>
          </a:p>
          <a:p>
            <a:pPr marL="342883" lvl="0" indent="-342883" algn="l" rtl="0">
              <a:spcBef>
                <a:spcPts val="1000"/>
              </a:spcBef>
              <a:spcAft>
                <a:spcPts val="0"/>
              </a:spcAft>
              <a:buSzPts val="1600"/>
              <a:buFont typeface="Noto Sans Symbols"/>
              <a:buChar char="❖"/>
            </a:pPr>
            <a:r>
              <a:rPr lang="en-US">
                <a:solidFill>
                  <a:schemeClr val="accent1"/>
                </a:solidFill>
              </a:rPr>
              <a:t>being told to engage in sexual activity with another person/child</a:t>
            </a:r>
            <a:endParaRPr/>
          </a:p>
          <a:p>
            <a:pPr marL="342883" lvl="0" indent="-342883" algn="l" rtl="0">
              <a:spcBef>
                <a:spcPts val="1000"/>
              </a:spcBef>
              <a:spcAft>
                <a:spcPts val="0"/>
              </a:spcAft>
              <a:buSzPts val="1600"/>
              <a:buFont typeface="Noto Sans Symbols"/>
              <a:buChar char="❖"/>
            </a:pPr>
            <a:r>
              <a:rPr lang="en-US">
                <a:solidFill>
                  <a:schemeClr val="accent1"/>
                </a:solidFill>
              </a:rPr>
              <a:t>A child states that another child has been abusing them</a:t>
            </a:r>
            <a:endParaRPr/>
          </a:p>
          <a:p>
            <a:pPr marL="342883" lvl="0" indent="-342883" algn="l" rtl="0">
              <a:spcBef>
                <a:spcPts val="1000"/>
              </a:spcBef>
              <a:spcAft>
                <a:spcPts val="0"/>
              </a:spcAft>
              <a:buSzPts val="1600"/>
              <a:buFont typeface="Noto Sans Symbols"/>
              <a:buChar char="❖"/>
            </a:pPr>
            <a:r>
              <a:rPr lang="en-US">
                <a:solidFill>
                  <a:schemeClr val="accent1"/>
                </a:solidFill>
              </a:rPr>
              <a:t>An adult discloses that he or she has abused a child</a:t>
            </a:r>
            <a:endParaRPr/>
          </a:p>
          <a:p>
            <a:pPr marL="342883" lvl="0" indent="-342883" algn="l" rtl="0">
              <a:spcBef>
                <a:spcPts val="1000"/>
              </a:spcBef>
              <a:spcAft>
                <a:spcPts val="0"/>
              </a:spcAft>
              <a:buSzPts val="1600"/>
              <a:buFont typeface="Noto Sans Symbols"/>
              <a:buChar char="❖"/>
            </a:pPr>
            <a:r>
              <a:rPr lang="en-US">
                <a:solidFill>
                  <a:schemeClr val="accent1"/>
                </a:solidFill>
              </a:rPr>
              <a:t>A child being coerced to touch someone else</a:t>
            </a:r>
            <a:endParaRPr/>
          </a:p>
          <a:p>
            <a:pPr marL="0" lvl="0" indent="0" algn="l" rtl="0">
              <a:spcBef>
                <a:spcPts val="1000"/>
              </a:spcBef>
              <a:spcAft>
                <a:spcPts val="0"/>
              </a:spcAft>
              <a:buSzPts val="1600"/>
              <a:buNone/>
            </a:pPr>
            <a:endParaRPr>
              <a:solidFill>
                <a:schemeClr val="accent1"/>
              </a:solidFill>
            </a:endParaRPr>
          </a:p>
          <a:p>
            <a:pPr marL="342883" lvl="0" indent="-241283" algn="l" rtl="0">
              <a:spcBef>
                <a:spcPts val="1000"/>
              </a:spcBef>
              <a:spcAft>
                <a:spcPts val="0"/>
              </a:spcAft>
              <a:buSzPts val="16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txBox="1">
            <a:spLocks noGrp="1"/>
          </p:cNvSpPr>
          <p:nvPr>
            <p:ph type="title"/>
          </p:nvPr>
        </p:nvSpPr>
        <p:spPr>
          <a:xfrm>
            <a:off x="675659" y="2209800"/>
            <a:ext cx="8575401" cy="2133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77226C"/>
              </a:buClr>
              <a:buSzPct val="100000"/>
              <a:buFont typeface="Century Gothic"/>
              <a:buNone/>
            </a:pPr>
            <a:r>
              <a:rPr lang="en-US"/>
              <a:t>For more information, please review the </a:t>
            </a:r>
            <a:r>
              <a:rPr lang="en-US" b="1" u="sng"/>
              <a:t>For Teachers</a:t>
            </a:r>
            <a:r>
              <a:rPr lang="en-US" b="1"/>
              <a:t> </a:t>
            </a:r>
            <a:r>
              <a:rPr lang="en-US"/>
              <a:t>section of our website:</a:t>
            </a:r>
            <a:br>
              <a:rPr lang="en-US"/>
            </a:br>
            <a:r>
              <a:rPr lang="en-US" b="1"/>
              <a:t>www.mutualgroundlearning.com</a:t>
            </a:r>
            <a:endParaRPr/>
          </a:p>
        </p:txBody>
      </p:sp>
      <p:sp>
        <p:nvSpPr>
          <p:cNvPr id="326" name="Google Shape;326;p22"/>
          <p:cNvSpPr txBox="1">
            <a:spLocks noGrp="1"/>
          </p:cNvSpPr>
          <p:nvPr>
            <p:ph type="body" idx="1"/>
          </p:nvPr>
        </p:nvSpPr>
        <p:spPr>
          <a:xfrm>
            <a:off x="675659" y="4267200"/>
            <a:ext cx="8575401" cy="1828801"/>
          </a:xfrm>
          <a:prstGeom prst="rect">
            <a:avLst/>
          </a:prstGeom>
          <a:noFill/>
          <a:ln>
            <a:noFill/>
          </a:ln>
        </p:spPr>
        <p:txBody>
          <a:bodyPr spcFirstLastPara="1" wrap="square" lIns="91425" tIns="45700" rIns="91425" bIns="45700" anchor="t" anchorCtr="0">
            <a:normAutofit lnSpcReduction="20000"/>
          </a:bodyPr>
          <a:lstStyle/>
          <a:p>
            <a:pPr marL="0" lvl="0" indent="0" algn="l" rtl="0">
              <a:spcBef>
                <a:spcPts val="0"/>
              </a:spcBef>
              <a:spcAft>
                <a:spcPts val="0"/>
              </a:spcAft>
              <a:buSzPts val="1600"/>
              <a:buNone/>
            </a:pPr>
            <a:endParaRPr/>
          </a:p>
          <a:p>
            <a:pPr marL="0" lvl="0" indent="0" algn="l" rtl="0">
              <a:spcBef>
                <a:spcPts val="1000"/>
              </a:spcBef>
              <a:spcAft>
                <a:spcPts val="0"/>
              </a:spcAft>
              <a:buSzPts val="1920"/>
              <a:buNone/>
            </a:pPr>
            <a:r>
              <a:rPr lang="en-US" sz="2400"/>
              <a:t>Questions about your school’s programming? </a:t>
            </a:r>
            <a:endParaRPr/>
          </a:p>
          <a:p>
            <a:pPr marL="231775" lvl="0" indent="0" algn="l" rtl="0">
              <a:spcBef>
                <a:spcPts val="300"/>
              </a:spcBef>
              <a:spcAft>
                <a:spcPts val="0"/>
              </a:spcAft>
              <a:buSzPts val="1920"/>
              <a:buNone/>
            </a:pPr>
            <a:r>
              <a:rPr lang="en-US" sz="2400"/>
              <a:t>Contact Tina Bleakley, Prevention Education Department Manager at 630-897-0084 ext. 137 or tbleakley@mutualground.org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body" idx="1"/>
          </p:nvPr>
        </p:nvSpPr>
        <p:spPr>
          <a:xfrm>
            <a:off x="1089556" y="1843315"/>
            <a:ext cx="8115563" cy="4278086"/>
          </a:xfrm>
          <a:prstGeom prst="rect">
            <a:avLst/>
          </a:prstGeom>
          <a:noFill/>
          <a:ln>
            <a:noFill/>
          </a:ln>
        </p:spPr>
        <p:txBody>
          <a:bodyPr spcFirstLastPara="1" wrap="square" lIns="91425" tIns="45700" rIns="91425" bIns="45700" anchor="t" anchorCtr="0">
            <a:normAutofit/>
          </a:bodyPr>
          <a:lstStyle/>
          <a:p>
            <a:pPr marL="342883" lvl="0" indent="-352027" algn="l" rtl="0">
              <a:lnSpc>
                <a:spcPct val="200000"/>
              </a:lnSpc>
              <a:spcBef>
                <a:spcPts val="0"/>
              </a:spcBef>
              <a:spcAft>
                <a:spcPts val="0"/>
              </a:spcAft>
              <a:buSzPts val="1920"/>
              <a:buFont typeface="Noto Sans Symbols"/>
              <a:buChar char="❖"/>
            </a:pPr>
            <a:r>
              <a:rPr lang="en-US" sz="2400" b="1">
                <a:solidFill>
                  <a:schemeClr val="dk2"/>
                </a:solidFill>
              </a:rPr>
              <a:t>Erin’s Law</a:t>
            </a:r>
            <a:r>
              <a:rPr lang="en-US">
                <a:solidFill>
                  <a:schemeClr val="dk2"/>
                </a:solidFill>
              </a:rPr>
              <a:t>:  Why sexual violence prevention programs are necessary</a:t>
            </a:r>
            <a:endParaRPr/>
          </a:p>
          <a:p>
            <a:pPr marL="342883" lvl="0" indent="-352027" algn="l" rtl="0">
              <a:lnSpc>
                <a:spcPct val="200000"/>
              </a:lnSpc>
              <a:spcBef>
                <a:spcPts val="1000"/>
              </a:spcBef>
              <a:spcAft>
                <a:spcPts val="0"/>
              </a:spcAft>
              <a:buSzPts val="1920"/>
              <a:buFont typeface="Noto Sans Symbols"/>
              <a:buChar char="❖"/>
            </a:pPr>
            <a:r>
              <a:rPr lang="en-US" sz="2400" b="1">
                <a:solidFill>
                  <a:schemeClr val="dk2"/>
                </a:solidFill>
              </a:rPr>
              <a:t>Mutual Ground Curriculum</a:t>
            </a:r>
            <a:r>
              <a:rPr lang="en-US">
                <a:solidFill>
                  <a:schemeClr val="dk2"/>
                </a:solidFill>
              </a:rPr>
              <a:t>:  Program details</a:t>
            </a:r>
            <a:endParaRPr/>
          </a:p>
          <a:p>
            <a:pPr marL="342883" lvl="0" indent="-352027" algn="l" rtl="0">
              <a:lnSpc>
                <a:spcPct val="200000"/>
              </a:lnSpc>
              <a:spcBef>
                <a:spcPts val="1000"/>
              </a:spcBef>
              <a:spcAft>
                <a:spcPts val="0"/>
              </a:spcAft>
              <a:buSzPts val="1920"/>
              <a:buFont typeface="Noto Sans Symbols"/>
              <a:buChar char="❖"/>
            </a:pPr>
            <a:r>
              <a:rPr lang="en-US" sz="2400" b="1">
                <a:solidFill>
                  <a:schemeClr val="dk2"/>
                </a:solidFill>
              </a:rPr>
              <a:t>Collaboration</a:t>
            </a:r>
            <a:r>
              <a:rPr lang="en-US">
                <a:solidFill>
                  <a:schemeClr val="dk2"/>
                </a:solidFill>
              </a:rPr>
              <a:t>:  How Teachers and MGI Prevention Educators will work together to provide quality remote learning</a:t>
            </a:r>
            <a:endParaRPr/>
          </a:p>
          <a:p>
            <a:pPr marL="342883" lvl="0" indent="-352027" algn="l" rtl="0">
              <a:lnSpc>
                <a:spcPct val="200000"/>
              </a:lnSpc>
              <a:spcBef>
                <a:spcPts val="1000"/>
              </a:spcBef>
              <a:spcAft>
                <a:spcPts val="0"/>
              </a:spcAft>
              <a:buSzPts val="1920"/>
              <a:buFont typeface="Noto Sans Symbols"/>
              <a:buChar char="❖"/>
            </a:pPr>
            <a:r>
              <a:rPr lang="en-US" sz="2400" b="1">
                <a:solidFill>
                  <a:schemeClr val="dk2"/>
                </a:solidFill>
              </a:rPr>
              <a:t>Abuse Disclosures</a:t>
            </a:r>
            <a:r>
              <a:rPr lang="en-US">
                <a:solidFill>
                  <a:schemeClr val="dk2"/>
                </a:solidFill>
              </a:rPr>
              <a:t>:  How to handle student disclosures</a:t>
            </a:r>
            <a:endParaRPr/>
          </a:p>
        </p:txBody>
      </p:sp>
      <p:sp>
        <p:nvSpPr>
          <p:cNvPr id="173" name="Google Shape;173;p2"/>
          <p:cNvSpPr/>
          <p:nvPr/>
        </p:nvSpPr>
        <p:spPr>
          <a:xfrm>
            <a:off x="2939170" y="749250"/>
            <a:ext cx="5637519" cy="795337"/>
          </a:xfrm>
          <a:prstGeom prst="rect">
            <a:avLst/>
          </a:prstGeom>
        </p:spPr>
        <p:txBody>
          <a:bodyPr>
            <a:prstTxWarp prst="textPlain">
              <a:avLst/>
            </a:prstTxWarp>
          </a:bodyPr>
          <a:lstStyle/>
          <a:p>
            <a:pPr lvl="0" algn="ctr"/>
            <a:r>
              <a:rPr b="0" i="0">
                <a:ln w="12700" cap="flat" cmpd="sng">
                  <a:solidFill>
                    <a:srgbClr val="EAEAEA"/>
                  </a:solidFill>
                  <a:prstDash val="solid"/>
                  <a:round/>
                  <a:headEnd type="none" w="sm" len="sm"/>
                  <a:tailEnd type="none" w="sm" len="sm"/>
                </a:ln>
                <a:solidFill>
                  <a:srgbClr val="92D050"/>
                </a:solidFill>
                <a:latin typeface="Century Gothic"/>
              </a:rPr>
              <a:t>Objectives</a:t>
            </a:r>
          </a:p>
        </p:txBody>
      </p:sp>
      <p:pic>
        <p:nvPicPr>
          <p:cNvPr id="174" name="Google Shape;174;p2" descr="C:\Users\cwright\AppData\Local\Microsoft\Windows\Temporary Internet Files\Content.IE5\AAF3BOLO\Target-Free-Download-PNG[1].png"/>
          <p:cNvPicPr preferRelativeResize="0"/>
          <p:nvPr/>
        </p:nvPicPr>
        <p:blipFill rotWithShape="1">
          <a:blip r:embed="rId3">
            <a:alphaModFix/>
          </a:blip>
          <a:srcRect/>
          <a:stretch/>
        </p:blipFill>
        <p:spPr>
          <a:xfrm>
            <a:off x="810903" y="87088"/>
            <a:ext cx="1911147" cy="1915886"/>
          </a:xfrm>
          <a:prstGeom prst="rect">
            <a:avLst/>
          </a:prstGeom>
          <a:noFill/>
          <a:ln>
            <a:noFill/>
          </a:ln>
        </p:spPr>
      </p:pic>
    </p:spTree>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a:spLocks noGrp="1"/>
          </p:cNvSpPr>
          <p:nvPr>
            <p:ph type="body" idx="1"/>
          </p:nvPr>
        </p:nvSpPr>
        <p:spPr>
          <a:xfrm>
            <a:off x="762428" y="1090246"/>
            <a:ext cx="8751720" cy="5374054"/>
          </a:xfrm>
          <a:prstGeom prst="rect">
            <a:avLst/>
          </a:prstGeom>
          <a:noFill/>
          <a:ln>
            <a:noFill/>
          </a:ln>
        </p:spPr>
        <p:txBody>
          <a:bodyPr spcFirstLastPara="1" wrap="square" lIns="91425" tIns="45700" rIns="91425" bIns="45700" anchor="ctr" anchorCtr="0">
            <a:normAutofit/>
          </a:bodyPr>
          <a:lstStyle/>
          <a:p>
            <a:pPr marL="342900" lvl="0" indent="-342900" algn="l" rtl="0">
              <a:spcBef>
                <a:spcPts val="0"/>
              </a:spcBef>
              <a:spcAft>
                <a:spcPts val="0"/>
              </a:spcAft>
              <a:buSzPts val="1920"/>
              <a:buFont typeface="Noto Sans Symbols"/>
              <a:buChar char="❑"/>
            </a:pPr>
            <a:r>
              <a:rPr lang="en-US" sz="2400" b="1">
                <a:solidFill>
                  <a:srgbClr val="4A2249"/>
                </a:solidFill>
              </a:rPr>
              <a:t>Sexual abuse happens to people of all genders,  races, religions &amp; socioeconomic groups</a:t>
            </a:r>
            <a:endParaRPr sz="800">
              <a:solidFill>
                <a:srgbClr val="63A70A"/>
              </a:solidFill>
            </a:endParaRPr>
          </a:p>
          <a:p>
            <a:pPr marL="685800" lvl="1" indent="-342900" algn="l" rtl="0">
              <a:spcBef>
                <a:spcPts val="1000"/>
              </a:spcBef>
              <a:spcAft>
                <a:spcPts val="0"/>
              </a:spcAft>
              <a:buClr>
                <a:srgbClr val="77226C"/>
              </a:buClr>
              <a:buSzPts val="1600"/>
              <a:buFont typeface="Noto Sans Symbols"/>
              <a:buChar char="❖"/>
            </a:pPr>
            <a:r>
              <a:rPr lang="en-US" sz="2000">
                <a:solidFill>
                  <a:schemeClr val="accent1"/>
                </a:solidFill>
              </a:rPr>
              <a:t>1:4 girls and 1:6 boys will be victimized by their 18</a:t>
            </a:r>
            <a:r>
              <a:rPr lang="en-US" sz="2000" baseline="30000">
                <a:solidFill>
                  <a:schemeClr val="accent1"/>
                </a:solidFill>
              </a:rPr>
              <a:t>th</a:t>
            </a:r>
            <a:r>
              <a:rPr lang="en-US" sz="2000">
                <a:solidFill>
                  <a:schemeClr val="accent1"/>
                </a:solidFill>
              </a:rPr>
              <a:t> birthday.</a:t>
            </a:r>
            <a:endParaRPr/>
          </a:p>
          <a:p>
            <a:pPr marL="685800" lvl="1" indent="-342900" algn="l" rtl="0">
              <a:spcBef>
                <a:spcPts val="1000"/>
              </a:spcBef>
              <a:spcAft>
                <a:spcPts val="0"/>
              </a:spcAft>
              <a:buClr>
                <a:srgbClr val="77226C"/>
              </a:buClr>
              <a:buSzPts val="1600"/>
              <a:buFont typeface="Noto Sans Symbols"/>
              <a:buChar char="❖"/>
            </a:pPr>
            <a:r>
              <a:rPr lang="en-US" sz="2000">
                <a:solidFill>
                  <a:schemeClr val="accent1"/>
                </a:solidFill>
              </a:rPr>
              <a:t>Median victim age is 9</a:t>
            </a:r>
            <a:endParaRPr sz="800">
              <a:solidFill>
                <a:srgbClr val="63A70A"/>
              </a:solidFill>
            </a:endParaRPr>
          </a:p>
          <a:p>
            <a:pPr marL="685800" lvl="1" indent="-342900" algn="l" rtl="0">
              <a:spcBef>
                <a:spcPts val="1000"/>
              </a:spcBef>
              <a:spcAft>
                <a:spcPts val="0"/>
              </a:spcAft>
              <a:buClr>
                <a:srgbClr val="77226C"/>
              </a:buClr>
              <a:buSzPts val="1600"/>
              <a:buFont typeface="Noto Sans Symbols"/>
              <a:buChar char="❖"/>
            </a:pPr>
            <a:r>
              <a:rPr lang="en-US" sz="2000">
                <a:solidFill>
                  <a:schemeClr val="accent1"/>
                </a:solidFill>
              </a:rPr>
              <a:t>When victim is under 18…</a:t>
            </a:r>
            <a:endParaRPr/>
          </a:p>
          <a:p>
            <a:pPr marL="1092200" lvl="2" indent="-292100" algn="l" rtl="0">
              <a:spcBef>
                <a:spcPts val="1000"/>
              </a:spcBef>
              <a:spcAft>
                <a:spcPts val="0"/>
              </a:spcAft>
              <a:buClr>
                <a:srgbClr val="77226C"/>
              </a:buClr>
              <a:buSzPts val="1600"/>
              <a:buFont typeface="Noto Sans Symbols"/>
              <a:buChar char="▪"/>
            </a:pPr>
            <a:r>
              <a:rPr lang="en-US" sz="2000">
                <a:solidFill>
                  <a:schemeClr val="accent1"/>
                </a:solidFill>
              </a:rPr>
              <a:t>39% of the time the abuser is a family member</a:t>
            </a:r>
            <a:endParaRPr/>
          </a:p>
          <a:p>
            <a:pPr marL="1085850" lvl="2" indent="-285750" algn="l" rtl="0">
              <a:spcBef>
                <a:spcPts val="1000"/>
              </a:spcBef>
              <a:spcAft>
                <a:spcPts val="0"/>
              </a:spcAft>
              <a:buClr>
                <a:srgbClr val="77226C"/>
              </a:buClr>
              <a:buSzPts val="1600"/>
              <a:buFont typeface="Noto Sans Symbols"/>
              <a:buChar char="▪"/>
            </a:pPr>
            <a:r>
              <a:rPr lang="en-US" sz="2000">
                <a:solidFill>
                  <a:schemeClr val="accent1"/>
                </a:solidFill>
              </a:rPr>
              <a:t>93% of offenders are known to victims</a:t>
            </a:r>
            <a:endParaRPr/>
          </a:p>
          <a:p>
            <a:pPr marL="1085850" lvl="2" indent="-285750" algn="l" rtl="0">
              <a:spcBef>
                <a:spcPts val="1000"/>
              </a:spcBef>
              <a:spcAft>
                <a:spcPts val="0"/>
              </a:spcAft>
              <a:buClr>
                <a:srgbClr val="77226C"/>
              </a:buClr>
              <a:buSzPts val="1600"/>
              <a:buFont typeface="Noto Sans Symbols"/>
              <a:buChar char="▪"/>
            </a:pPr>
            <a:r>
              <a:rPr lang="en-US" sz="2000">
                <a:solidFill>
                  <a:schemeClr val="accent1"/>
                </a:solidFill>
              </a:rPr>
              <a:t>67% of all sexual crimes happen to children under 17</a:t>
            </a:r>
            <a:endParaRPr sz="2000">
              <a:solidFill>
                <a:srgbClr val="54184D"/>
              </a:solidFill>
            </a:endParaRPr>
          </a:p>
          <a:p>
            <a:pPr marL="342900" lvl="0" indent="-342900" algn="l" rtl="0">
              <a:spcBef>
                <a:spcPts val="1000"/>
              </a:spcBef>
              <a:spcAft>
                <a:spcPts val="0"/>
              </a:spcAft>
              <a:buSzPts val="1600"/>
              <a:buFont typeface="Noto Sans Symbols"/>
              <a:buChar char="❑"/>
            </a:pPr>
            <a:r>
              <a:rPr lang="en-US" b="1">
                <a:solidFill>
                  <a:srgbClr val="4A2249"/>
                </a:solidFill>
              </a:rPr>
              <a:t>Parents don’t always teach this topic to their children</a:t>
            </a:r>
            <a:endParaRPr/>
          </a:p>
          <a:p>
            <a:pPr marL="0" lvl="0" indent="0" algn="l" rtl="0">
              <a:spcBef>
                <a:spcPts val="1000"/>
              </a:spcBef>
              <a:spcAft>
                <a:spcPts val="0"/>
              </a:spcAft>
              <a:buSzPts val="560"/>
              <a:buNone/>
            </a:pPr>
            <a:endParaRPr sz="700">
              <a:solidFill>
                <a:srgbClr val="63A70A"/>
              </a:solidFill>
            </a:endParaRPr>
          </a:p>
          <a:p>
            <a:pPr marL="628650" lvl="1" indent="-285750" algn="l" rtl="0">
              <a:spcBef>
                <a:spcPts val="1000"/>
              </a:spcBef>
              <a:spcAft>
                <a:spcPts val="0"/>
              </a:spcAft>
              <a:buClr>
                <a:srgbClr val="77226C"/>
              </a:buClr>
              <a:buSzPts val="1360"/>
              <a:buFont typeface="Noto Sans Symbols"/>
              <a:buChar char="❖"/>
            </a:pPr>
            <a:r>
              <a:rPr lang="en-US" sz="1700">
                <a:solidFill>
                  <a:srgbClr val="92278F"/>
                </a:solidFill>
              </a:rPr>
              <a:t>Only 30% of parents report teaching children about sexual violence</a:t>
            </a:r>
            <a:endParaRPr/>
          </a:p>
          <a:p>
            <a:pPr marL="457200" lvl="1" indent="0" algn="l" rtl="0">
              <a:spcBef>
                <a:spcPts val="1000"/>
              </a:spcBef>
              <a:spcAft>
                <a:spcPts val="0"/>
              </a:spcAft>
              <a:buSzPts val="1440"/>
              <a:buNone/>
            </a:pPr>
            <a:endParaRPr/>
          </a:p>
        </p:txBody>
      </p:sp>
      <p:sp>
        <p:nvSpPr>
          <p:cNvPr id="181" name="Google Shape;181;p3"/>
          <p:cNvSpPr txBox="1"/>
          <p:nvPr/>
        </p:nvSpPr>
        <p:spPr>
          <a:xfrm>
            <a:off x="132993" y="738554"/>
            <a:ext cx="9669088" cy="83478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7030A0"/>
              </a:buClr>
              <a:buSzPts val="2600"/>
              <a:buFont typeface="Century Gothic"/>
              <a:buNone/>
            </a:pPr>
            <a:r>
              <a:rPr lang="en-US" sz="2600" b="1">
                <a:solidFill>
                  <a:srgbClr val="7030A0"/>
                </a:solidFill>
                <a:latin typeface="Century Gothic"/>
                <a:ea typeface="Century Gothic"/>
                <a:cs typeface="Century Gothic"/>
                <a:sym typeface="Century Gothic"/>
              </a:rPr>
              <a:t>Why Sexual Violence Prevention Programs Are Necessary?</a:t>
            </a:r>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p:tgtEl>
                                          <p:spTgt spid="180">
                                            <p:txEl>
                                              <p:pRg st="0" end="0"/>
                                            </p:txEl>
                                          </p:spTgt>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500"/>
                                  </p:stCondLst>
                                  <p:childTnLst>
                                    <p:set>
                                      <p:cBhvr>
                                        <p:cTn id="10" dur="1" fill="hold">
                                          <p:stCondLst>
                                            <p:cond delay="0"/>
                                          </p:stCondLst>
                                        </p:cTn>
                                        <p:tgtEl>
                                          <p:spTgt spid="180">
                                            <p:txEl>
                                              <p:pRg st="1" end="1"/>
                                            </p:txEl>
                                          </p:spTgt>
                                        </p:tgtEl>
                                        <p:attrNameLst>
                                          <p:attrName>style.visibility</p:attrName>
                                        </p:attrNameLst>
                                      </p:cBhvr>
                                      <p:to>
                                        <p:strVal val="visible"/>
                                      </p:to>
                                    </p:set>
                                    <p:anim calcmode="lin" valueType="num">
                                      <p:cBhvr additive="base">
                                        <p:cTn id="11" dur="500"/>
                                        <p:tgtEl>
                                          <p:spTgt spid="180">
                                            <p:txEl>
                                              <p:pRg st="1" end="1"/>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500"/>
                                  </p:stCondLst>
                                  <p:childTnLst>
                                    <p:set>
                                      <p:cBhvr>
                                        <p:cTn id="14" dur="1" fill="hold">
                                          <p:stCondLst>
                                            <p:cond delay="0"/>
                                          </p:stCondLst>
                                        </p:cTn>
                                        <p:tgtEl>
                                          <p:spTgt spid="180">
                                            <p:txEl>
                                              <p:pRg st="2" end="2"/>
                                            </p:txEl>
                                          </p:spTgt>
                                        </p:tgtEl>
                                        <p:attrNameLst>
                                          <p:attrName>style.visibility</p:attrName>
                                        </p:attrNameLst>
                                      </p:cBhvr>
                                      <p:to>
                                        <p:strVal val="visible"/>
                                      </p:to>
                                    </p:set>
                                    <p:anim calcmode="lin" valueType="num">
                                      <p:cBhvr additive="base">
                                        <p:cTn id="15" dur="500"/>
                                        <p:tgtEl>
                                          <p:spTgt spid="180">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500"/>
                                  </p:stCondLst>
                                  <p:childTnLst>
                                    <p:set>
                                      <p:cBhvr>
                                        <p:cTn id="18" dur="1" fill="hold">
                                          <p:stCondLst>
                                            <p:cond delay="0"/>
                                          </p:stCondLst>
                                        </p:cTn>
                                        <p:tgtEl>
                                          <p:spTgt spid="180">
                                            <p:txEl>
                                              <p:pRg st="3" end="3"/>
                                            </p:txEl>
                                          </p:spTgt>
                                        </p:tgtEl>
                                        <p:attrNameLst>
                                          <p:attrName>style.visibility</p:attrName>
                                        </p:attrNameLst>
                                      </p:cBhvr>
                                      <p:to>
                                        <p:strVal val="visible"/>
                                      </p:to>
                                    </p:set>
                                    <p:anim calcmode="lin" valueType="num">
                                      <p:cBhvr additive="base">
                                        <p:cTn id="19" dur="500"/>
                                        <p:tgtEl>
                                          <p:spTgt spid="180">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500"/>
                                  </p:stCondLst>
                                  <p:childTnLst>
                                    <p:set>
                                      <p:cBhvr>
                                        <p:cTn id="22" dur="1" fill="hold">
                                          <p:stCondLst>
                                            <p:cond delay="0"/>
                                          </p:stCondLst>
                                        </p:cTn>
                                        <p:tgtEl>
                                          <p:spTgt spid="180">
                                            <p:txEl>
                                              <p:pRg st="4" end="4"/>
                                            </p:txEl>
                                          </p:spTgt>
                                        </p:tgtEl>
                                        <p:attrNameLst>
                                          <p:attrName>style.visibility</p:attrName>
                                        </p:attrNameLst>
                                      </p:cBhvr>
                                      <p:to>
                                        <p:strVal val="visible"/>
                                      </p:to>
                                    </p:set>
                                    <p:anim calcmode="lin" valueType="num">
                                      <p:cBhvr additive="base">
                                        <p:cTn id="23" dur="500"/>
                                        <p:tgtEl>
                                          <p:spTgt spid="180">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500"/>
                                  </p:stCondLst>
                                  <p:childTnLst>
                                    <p:set>
                                      <p:cBhvr>
                                        <p:cTn id="26" dur="1" fill="hold">
                                          <p:stCondLst>
                                            <p:cond delay="0"/>
                                          </p:stCondLst>
                                        </p:cTn>
                                        <p:tgtEl>
                                          <p:spTgt spid="180">
                                            <p:txEl>
                                              <p:pRg st="5" end="5"/>
                                            </p:txEl>
                                          </p:spTgt>
                                        </p:tgtEl>
                                        <p:attrNameLst>
                                          <p:attrName>style.visibility</p:attrName>
                                        </p:attrNameLst>
                                      </p:cBhvr>
                                      <p:to>
                                        <p:strVal val="visible"/>
                                      </p:to>
                                    </p:set>
                                    <p:anim calcmode="lin" valueType="num">
                                      <p:cBhvr additive="base">
                                        <p:cTn id="27" dur="500"/>
                                        <p:tgtEl>
                                          <p:spTgt spid="180">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500"/>
                                  </p:stCondLst>
                                  <p:childTnLst>
                                    <p:set>
                                      <p:cBhvr>
                                        <p:cTn id="30" dur="1" fill="hold">
                                          <p:stCondLst>
                                            <p:cond delay="0"/>
                                          </p:stCondLst>
                                        </p:cTn>
                                        <p:tgtEl>
                                          <p:spTgt spid="180">
                                            <p:txEl>
                                              <p:pRg st="6" end="6"/>
                                            </p:txEl>
                                          </p:spTgt>
                                        </p:tgtEl>
                                        <p:attrNameLst>
                                          <p:attrName>style.visibility</p:attrName>
                                        </p:attrNameLst>
                                      </p:cBhvr>
                                      <p:to>
                                        <p:strVal val="visible"/>
                                      </p:to>
                                    </p:set>
                                    <p:anim calcmode="lin" valueType="num">
                                      <p:cBhvr additive="base">
                                        <p:cTn id="31" dur="500"/>
                                        <p:tgtEl>
                                          <p:spTgt spid="18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500"/>
                                  </p:stCondLst>
                                  <p:childTnLst>
                                    <p:set>
                                      <p:cBhvr>
                                        <p:cTn id="34" dur="1" fill="hold">
                                          <p:stCondLst>
                                            <p:cond delay="0"/>
                                          </p:stCondLst>
                                        </p:cTn>
                                        <p:tgtEl>
                                          <p:spTgt spid="180">
                                            <p:txEl>
                                              <p:pRg st="7" end="7"/>
                                            </p:txEl>
                                          </p:spTgt>
                                        </p:tgtEl>
                                        <p:attrNameLst>
                                          <p:attrName>style.visibility</p:attrName>
                                        </p:attrNameLst>
                                      </p:cBhvr>
                                      <p:to>
                                        <p:strVal val="visible"/>
                                      </p:to>
                                    </p:set>
                                    <p:anim calcmode="lin" valueType="num">
                                      <p:cBhvr additive="base">
                                        <p:cTn id="35" dur="500"/>
                                        <p:tgtEl>
                                          <p:spTgt spid="180">
                                            <p:txEl>
                                              <p:pRg st="7" end="7"/>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500"/>
                                  </p:stCondLst>
                                  <p:childTnLst>
                                    <p:set>
                                      <p:cBhvr>
                                        <p:cTn id="38" dur="1" fill="hold">
                                          <p:stCondLst>
                                            <p:cond delay="0"/>
                                          </p:stCondLst>
                                        </p:cTn>
                                        <p:tgtEl>
                                          <p:spTgt spid="180">
                                            <p:txEl>
                                              <p:pRg st="8" end="8"/>
                                            </p:txEl>
                                          </p:spTgt>
                                        </p:tgtEl>
                                        <p:attrNameLst>
                                          <p:attrName>style.visibility</p:attrName>
                                        </p:attrNameLst>
                                      </p:cBhvr>
                                      <p:to>
                                        <p:strVal val="visible"/>
                                      </p:to>
                                    </p:set>
                                    <p:anim calcmode="lin" valueType="num">
                                      <p:cBhvr additive="base">
                                        <p:cTn id="39" dur="500"/>
                                        <p:tgtEl>
                                          <p:spTgt spid="180">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nodeType="afterEffect">
                                  <p:stCondLst>
                                    <p:cond delay="500"/>
                                  </p:stCondLst>
                                  <p:childTnLst>
                                    <p:set>
                                      <p:cBhvr>
                                        <p:cTn id="42" dur="1" fill="hold">
                                          <p:stCondLst>
                                            <p:cond delay="0"/>
                                          </p:stCondLst>
                                        </p:cTn>
                                        <p:tgtEl>
                                          <p:spTgt spid="180">
                                            <p:txEl>
                                              <p:pRg st="9" end="9"/>
                                            </p:txEl>
                                          </p:spTgt>
                                        </p:tgtEl>
                                        <p:attrNameLst>
                                          <p:attrName>style.visibility</p:attrName>
                                        </p:attrNameLst>
                                      </p:cBhvr>
                                      <p:to>
                                        <p:strVal val="visible"/>
                                      </p:to>
                                    </p:set>
                                    <p:anim calcmode="lin" valueType="num">
                                      <p:cBhvr additive="base">
                                        <p:cTn id="43" dur="500"/>
                                        <p:tgtEl>
                                          <p:spTgt spid="18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 presetClass="entr" presetSubtype="4" fill="hold" nodeType="afterEffect">
                                  <p:stCondLst>
                                    <p:cond delay="500"/>
                                  </p:stCondLst>
                                  <p:childTnLst>
                                    <p:set>
                                      <p:cBhvr>
                                        <p:cTn id="46" dur="1" fill="hold">
                                          <p:stCondLst>
                                            <p:cond delay="0"/>
                                          </p:stCondLst>
                                        </p:cTn>
                                        <p:tgtEl>
                                          <p:spTgt spid="180">
                                            <p:txEl>
                                              <p:pRg st="10" end="10"/>
                                            </p:txEl>
                                          </p:spTgt>
                                        </p:tgtEl>
                                        <p:attrNameLst>
                                          <p:attrName>style.visibility</p:attrName>
                                        </p:attrNameLst>
                                      </p:cBhvr>
                                      <p:to>
                                        <p:strVal val="visible"/>
                                      </p:to>
                                    </p:set>
                                    <p:anim calcmode="lin" valueType="num">
                                      <p:cBhvr additive="base">
                                        <p:cTn id="47" dur="500"/>
                                        <p:tgtEl>
                                          <p:spTgt spid="18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
          <p:cNvSpPr txBox="1">
            <a:spLocks noGrp="1"/>
          </p:cNvSpPr>
          <p:nvPr>
            <p:ph type="title"/>
          </p:nvPr>
        </p:nvSpPr>
        <p:spPr>
          <a:xfrm>
            <a:off x="710794" y="152401"/>
            <a:ext cx="4831718"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7226C"/>
              </a:buClr>
              <a:buSzPts val="4000"/>
              <a:buFont typeface="Century Gothic"/>
              <a:buNone/>
            </a:pPr>
            <a:r>
              <a:rPr lang="en-US" sz="4000"/>
              <a:t>Erin’s Law Requires</a:t>
            </a:r>
            <a:endParaRPr/>
          </a:p>
        </p:txBody>
      </p:sp>
      <p:sp>
        <p:nvSpPr>
          <p:cNvPr id="188" name="Google Shape;188;p4"/>
          <p:cNvSpPr txBox="1">
            <a:spLocks noGrp="1"/>
          </p:cNvSpPr>
          <p:nvPr>
            <p:ph type="body" idx="1"/>
          </p:nvPr>
        </p:nvSpPr>
        <p:spPr>
          <a:xfrm>
            <a:off x="701324" y="914464"/>
            <a:ext cx="4175268" cy="68579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en-US" b="1">
                <a:solidFill>
                  <a:srgbClr val="6D1D6B"/>
                </a:solidFill>
              </a:rPr>
              <a:t>Children</a:t>
            </a:r>
            <a:r>
              <a:rPr lang="en-US"/>
              <a:t>...</a:t>
            </a:r>
            <a:endParaRPr/>
          </a:p>
        </p:txBody>
      </p:sp>
      <p:sp>
        <p:nvSpPr>
          <p:cNvPr id="189" name="Google Shape;189;p4"/>
          <p:cNvSpPr txBox="1">
            <a:spLocks noGrp="1"/>
          </p:cNvSpPr>
          <p:nvPr>
            <p:ph type="body" idx="2"/>
          </p:nvPr>
        </p:nvSpPr>
        <p:spPr>
          <a:xfrm>
            <a:off x="701306" y="1676465"/>
            <a:ext cx="8719586" cy="2666999"/>
          </a:xfrm>
          <a:prstGeom prst="rect">
            <a:avLst/>
          </a:prstGeom>
          <a:noFill/>
          <a:ln>
            <a:noFill/>
          </a:ln>
        </p:spPr>
        <p:txBody>
          <a:bodyPr spcFirstLastPara="1" wrap="square" lIns="91425" tIns="45700" rIns="91425" bIns="45700" anchor="t" anchorCtr="0">
            <a:normAutofit lnSpcReduction="10000"/>
          </a:bodyPr>
          <a:lstStyle/>
          <a:p>
            <a:pPr marL="342883" lvl="0" indent="-342883" algn="l" rtl="0">
              <a:spcBef>
                <a:spcPts val="0"/>
              </a:spcBef>
              <a:spcAft>
                <a:spcPts val="0"/>
              </a:spcAft>
              <a:buSzPts val="1600"/>
              <a:buFont typeface="Noto Sans Symbols"/>
              <a:buChar char="❖"/>
            </a:pPr>
            <a:r>
              <a:rPr lang="en-US">
                <a:solidFill>
                  <a:schemeClr val="accent1"/>
                </a:solidFill>
              </a:rPr>
              <a:t>Grades PreK-12 in public schools, receive education on sexual abuse prevention through age appropriate curriculum </a:t>
            </a:r>
            <a:endParaRPr/>
          </a:p>
          <a:p>
            <a:pPr marL="342883" lvl="0" indent="-342883" algn="l" rtl="0">
              <a:spcBef>
                <a:spcPts val="1000"/>
              </a:spcBef>
              <a:spcAft>
                <a:spcPts val="0"/>
              </a:spcAft>
              <a:buSzPts val="1600"/>
              <a:buFont typeface="Noto Sans Symbols"/>
              <a:buChar char="❖"/>
            </a:pPr>
            <a:r>
              <a:rPr lang="en-US">
                <a:solidFill>
                  <a:schemeClr val="accent1"/>
                </a:solidFill>
              </a:rPr>
              <a:t>Provide children the tools to </a:t>
            </a:r>
            <a:r>
              <a:rPr lang="en-US" b="1">
                <a:solidFill>
                  <a:schemeClr val="accent1"/>
                </a:solidFill>
              </a:rPr>
              <a:t>Recognize, Refuse and Report </a:t>
            </a:r>
            <a:r>
              <a:rPr lang="en-US">
                <a:solidFill>
                  <a:schemeClr val="accent1"/>
                </a:solidFill>
              </a:rPr>
              <a:t>sexual violence</a:t>
            </a:r>
            <a:endParaRPr/>
          </a:p>
          <a:p>
            <a:pPr marL="342883" lvl="0" indent="-342883" algn="l" rtl="0">
              <a:spcBef>
                <a:spcPts val="1000"/>
              </a:spcBef>
              <a:spcAft>
                <a:spcPts val="0"/>
              </a:spcAft>
              <a:buSzPts val="1600"/>
              <a:buFont typeface="Noto Sans Symbols"/>
              <a:buChar char="❖"/>
            </a:pPr>
            <a:r>
              <a:rPr lang="en-US">
                <a:solidFill>
                  <a:schemeClr val="accent1"/>
                </a:solidFill>
              </a:rPr>
              <a:t>Provide</a:t>
            </a:r>
            <a:r>
              <a:rPr lang="en-US"/>
              <a:t> </a:t>
            </a:r>
            <a:r>
              <a:rPr lang="en-US" b="1">
                <a:solidFill>
                  <a:srgbClr val="4A2249"/>
                </a:solidFill>
              </a:rPr>
              <a:t>children</a:t>
            </a:r>
            <a:r>
              <a:rPr lang="en-US" b="1"/>
              <a:t> </a:t>
            </a:r>
            <a:r>
              <a:rPr lang="en-US">
                <a:solidFill>
                  <a:schemeClr val="accent1"/>
                </a:solidFill>
              </a:rPr>
              <a:t>with the tools to speak up and tell someone about sexual violence rather than keep it a secret</a:t>
            </a:r>
            <a:endParaRPr/>
          </a:p>
          <a:p>
            <a:pPr marL="342883" lvl="0" indent="-342883" algn="l" rtl="0">
              <a:spcBef>
                <a:spcPts val="1000"/>
              </a:spcBef>
              <a:spcAft>
                <a:spcPts val="0"/>
              </a:spcAft>
              <a:buSzPts val="1600"/>
              <a:buFont typeface="Noto Sans Symbols"/>
              <a:buChar char="❖"/>
            </a:pPr>
            <a:r>
              <a:rPr lang="en-US">
                <a:solidFill>
                  <a:schemeClr val="accent1"/>
                </a:solidFill>
              </a:rPr>
              <a:t>Educate</a:t>
            </a:r>
            <a:r>
              <a:rPr lang="en-US"/>
              <a:t> </a:t>
            </a:r>
            <a:r>
              <a:rPr lang="en-US" b="1">
                <a:solidFill>
                  <a:srgbClr val="4A2249"/>
                </a:solidFill>
              </a:rPr>
              <a:t>children</a:t>
            </a:r>
            <a:r>
              <a:rPr lang="en-US" b="1"/>
              <a:t> </a:t>
            </a:r>
            <a:r>
              <a:rPr lang="en-US">
                <a:solidFill>
                  <a:schemeClr val="accent1"/>
                </a:solidFill>
              </a:rPr>
              <a:t>on safe touch vs. unsafe touch and safe secrets vs. unsafe secrets</a:t>
            </a:r>
            <a:endParaRPr/>
          </a:p>
        </p:txBody>
      </p:sp>
      <p:sp>
        <p:nvSpPr>
          <p:cNvPr id="190" name="Google Shape;190;p4"/>
          <p:cNvSpPr txBox="1">
            <a:spLocks noGrp="1"/>
          </p:cNvSpPr>
          <p:nvPr>
            <p:ph type="body" idx="3"/>
          </p:nvPr>
        </p:nvSpPr>
        <p:spPr>
          <a:xfrm>
            <a:off x="695776" y="4343401"/>
            <a:ext cx="4175265" cy="381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en-US" b="1">
                <a:solidFill>
                  <a:srgbClr val="6D1D6B"/>
                </a:solidFill>
              </a:rPr>
              <a:t>Parents and Educators…</a:t>
            </a:r>
            <a:endParaRPr b="1"/>
          </a:p>
        </p:txBody>
      </p:sp>
      <p:sp>
        <p:nvSpPr>
          <p:cNvPr id="191" name="Google Shape;191;p4"/>
          <p:cNvSpPr txBox="1">
            <a:spLocks noGrp="1"/>
          </p:cNvSpPr>
          <p:nvPr>
            <p:ph type="body" idx="4"/>
          </p:nvPr>
        </p:nvSpPr>
        <p:spPr>
          <a:xfrm>
            <a:off x="760156" y="4800600"/>
            <a:ext cx="8565432" cy="1524000"/>
          </a:xfrm>
          <a:prstGeom prst="rect">
            <a:avLst/>
          </a:prstGeom>
          <a:noFill/>
          <a:ln>
            <a:noFill/>
          </a:ln>
        </p:spPr>
        <p:txBody>
          <a:bodyPr spcFirstLastPara="1" wrap="square" lIns="91425" tIns="45700" rIns="91425" bIns="45700" anchor="t" anchorCtr="0">
            <a:normAutofit/>
          </a:bodyPr>
          <a:lstStyle/>
          <a:p>
            <a:pPr marL="342883" lvl="0" indent="-342883" algn="l" rtl="0">
              <a:spcBef>
                <a:spcPts val="0"/>
              </a:spcBef>
              <a:spcAft>
                <a:spcPts val="0"/>
              </a:spcAft>
              <a:buSzPts val="1600"/>
              <a:buFont typeface="Noto Sans Symbols"/>
              <a:buChar char="❖"/>
            </a:pPr>
            <a:r>
              <a:rPr lang="en-US" b="1">
                <a:solidFill>
                  <a:srgbClr val="4A2249"/>
                </a:solidFill>
              </a:rPr>
              <a:t>Educators</a:t>
            </a:r>
            <a:r>
              <a:rPr lang="en-US"/>
              <a:t> </a:t>
            </a:r>
            <a:r>
              <a:rPr lang="en-US">
                <a:solidFill>
                  <a:schemeClr val="accent1"/>
                </a:solidFill>
              </a:rPr>
              <a:t>will be trained on the prevention of sexual violence</a:t>
            </a:r>
            <a:endParaRPr sz="2400" b="1">
              <a:solidFill>
                <a:schemeClr val="dk2"/>
              </a:solidFill>
            </a:endParaRPr>
          </a:p>
          <a:p>
            <a:pPr marL="342883" lvl="0" indent="-342883" algn="l" rtl="0">
              <a:spcBef>
                <a:spcPts val="1000"/>
              </a:spcBef>
              <a:spcAft>
                <a:spcPts val="0"/>
              </a:spcAft>
              <a:buSzPts val="1600"/>
              <a:buFont typeface="Noto Sans Symbols"/>
              <a:buChar char="❖"/>
            </a:pPr>
            <a:r>
              <a:rPr lang="en-US" b="1">
                <a:solidFill>
                  <a:schemeClr val="dk2"/>
                </a:solidFill>
              </a:rPr>
              <a:t>Parents</a:t>
            </a:r>
            <a:r>
              <a:rPr lang="en-US">
                <a:solidFill>
                  <a:schemeClr val="dk2"/>
                </a:solidFill>
              </a:rPr>
              <a:t> will be </a:t>
            </a:r>
            <a:r>
              <a:rPr lang="en-US">
                <a:solidFill>
                  <a:schemeClr val="accent1"/>
                </a:solidFill>
              </a:rPr>
              <a:t>provided</a:t>
            </a:r>
            <a:r>
              <a:rPr lang="en-US">
                <a:solidFill>
                  <a:schemeClr val="dk2"/>
                </a:solidFill>
              </a:rPr>
              <a:t> information on characteristics of offenders, grooming behaviors and how to discuss this topic with their children</a:t>
            </a:r>
            <a:endParaRPr/>
          </a:p>
        </p:txBody>
      </p:sp>
      <p:pic>
        <p:nvPicPr>
          <p:cNvPr id="192" name="Google Shape;192;p4"/>
          <p:cNvPicPr preferRelativeResize="0"/>
          <p:nvPr/>
        </p:nvPicPr>
        <p:blipFill rotWithShape="1">
          <a:blip r:embed="rId3">
            <a:alphaModFix/>
          </a:blip>
          <a:srcRect/>
          <a:stretch/>
        </p:blipFill>
        <p:spPr>
          <a:xfrm>
            <a:off x="8595526" y="50879"/>
            <a:ext cx="3314963" cy="16538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fade">
                                      <p:cBhvr>
                                        <p:cTn id="7" dur="500"/>
                                        <p:tgtEl>
                                          <p:spTgt spid="18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9">
                                            <p:txEl>
                                              <p:pRg st="0" end="0"/>
                                            </p:txEl>
                                          </p:spTgt>
                                        </p:tgtEl>
                                        <p:attrNameLst>
                                          <p:attrName>style.visibility</p:attrName>
                                        </p:attrNameLst>
                                      </p:cBhvr>
                                      <p:to>
                                        <p:strVal val="visible"/>
                                      </p:to>
                                    </p:set>
                                    <p:animEffect transition="in" filter="fade">
                                      <p:cBhvr>
                                        <p:cTn id="10" dur="500"/>
                                        <p:tgtEl>
                                          <p:spTgt spid="18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9">
                                            <p:txEl>
                                              <p:pRg st="1" end="1"/>
                                            </p:txEl>
                                          </p:spTgt>
                                        </p:tgtEl>
                                        <p:attrNameLst>
                                          <p:attrName>style.visibility</p:attrName>
                                        </p:attrNameLst>
                                      </p:cBhvr>
                                      <p:to>
                                        <p:strVal val="visible"/>
                                      </p:to>
                                    </p:set>
                                    <p:animEffect transition="in" filter="fade">
                                      <p:cBhvr>
                                        <p:cTn id="13" dur="500"/>
                                        <p:tgtEl>
                                          <p:spTgt spid="18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9">
                                            <p:txEl>
                                              <p:pRg st="2" end="2"/>
                                            </p:txEl>
                                          </p:spTgt>
                                        </p:tgtEl>
                                        <p:attrNameLst>
                                          <p:attrName>style.visibility</p:attrName>
                                        </p:attrNameLst>
                                      </p:cBhvr>
                                      <p:to>
                                        <p:strVal val="visible"/>
                                      </p:to>
                                    </p:set>
                                    <p:animEffect transition="in" filter="fade">
                                      <p:cBhvr>
                                        <p:cTn id="16" dur="500"/>
                                        <p:tgtEl>
                                          <p:spTgt spid="18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9">
                                            <p:txEl>
                                              <p:pRg st="3" end="3"/>
                                            </p:txEl>
                                          </p:spTgt>
                                        </p:tgtEl>
                                        <p:attrNameLst>
                                          <p:attrName>style.visibility</p:attrName>
                                        </p:attrNameLst>
                                      </p:cBhvr>
                                      <p:to>
                                        <p:strVal val="visible"/>
                                      </p:to>
                                    </p:set>
                                    <p:animEffect transition="in" filter="fade">
                                      <p:cBhvr>
                                        <p:cTn id="19" dur="500"/>
                                        <p:tgtEl>
                                          <p:spTgt spid="189">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0">
                                            <p:txEl>
                                              <p:pRg st="0" end="0"/>
                                            </p:txEl>
                                          </p:spTgt>
                                        </p:tgtEl>
                                        <p:attrNameLst>
                                          <p:attrName>style.visibility</p:attrName>
                                        </p:attrNameLst>
                                      </p:cBhvr>
                                      <p:to>
                                        <p:strVal val="visible"/>
                                      </p:to>
                                    </p:set>
                                    <p:animEffect transition="in" filter="fade">
                                      <p:cBhvr>
                                        <p:cTn id="22" dur="500"/>
                                        <p:tgtEl>
                                          <p:spTgt spid="190">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1">
                                            <p:txEl>
                                              <p:pRg st="0" end="0"/>
                                            </p:txEl>
                                          </p:spTgt>
                                        </p:tgtEl>
                                        <p:attrNameLst>
                                          <p:attrName>style.visibility</p:attrName>
                                        </p:attrNameLst>
                                      </p:cBhvr>
                                      <p:to>
                                        <p:strVal val="visible"/>
                                      </p:to>
                                    </p:set>
                                    <p:animEffect transition="in" filter="fade">
                                      <p:cBhvr>
                                        <p:cTn id="25" dur="500"/>
                                        <p:tgtEl>
                                          <p:spTgt spid="191">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1">
                                            <p:txEl>
                                              <p:pRg st="1" end="1"/>
                                            </p:txEl>
                                          </p:spTgt>
                                        </p:tgtEl>
                                        <p:attrNameLst>
                                          <p:attrName>style.visibility</p:attrName>
                                        </p:attrNameLst>
                                      </p:cBhvr>
                                      <p:to>
                                        <p:strVal val="visible"/>
                                      </p:to>
                                    </p:set>
                                    <p:animEffect transition="in" filter="fade">
                                      <p:cBhvr>
                                        <p:cTn id="28" dur="500"/>
                                        <p:tgtEl>
                                          <p:spTgt spid="191">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2"/>
                                        </p:tgtEl>
                                        <p:attrNameLst>
                                          <p:attrName>style.visibility</p:attrName>
                                        </p:attrNameLst>
                                      </p:cBhvr>
                                      <p:to>
                                        <p:strVal val="visible"/>
                                      </p:to>
                                    </p:set>
                                    <p:animEffect transition="in" filter="fade">
                                      <p:cBhvr>
                                        <p:cTn id="31"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632E62">
                <a:alpha val="32941"/>
              </a:srgbClr>
            </a:gs>
            <a:gs pos="68000">
              <a:srgbClr val="DCBEDB">
                <a:alpha val="0"/>
              </a:srgbClr>
            </a:gs>
            <a:gs pos="100000">
              <a:srgbClr val="EDDFEC"/>
            </a:gs>
          </a:gsLst>
          <a:lin ang="5400000" scaled="0"/>
        </a:gradFill>
        <a:effectLst/>
      </p:bgPr>
    </p:bg>
    <p:spTree>
      <p:nvGrpSpPr>
        <p:cNvPr id="1" name="Shape 197"/>
        <p:cNvGrpSpPr/>
        <p:nvPr/>
      </p:nvGrpSpPr>
      <p:grpSpPr>
        <a:xfrm>
          <a:off x="0" y="0"/>
          <a:ext cx="0" cy="0"/>
          <a:chOff x="0" y="0"/>
          <a:chExt cx="0" cy="0"/>
        </a:xfrm>
      </p:grpSpPr>
      <p:sp>
        <p:nvSpPr>
          <p:cNvPr id="198" name="Google Shape;198;p5"/>
          <p:cNvSpPr txBox="1">
            <a:spLocks noGrp="1"/>
          </p:cNvSpPr>
          <p:nvPr>
            <p:ph type="title"/>
          </p:nvPr>
        </p:nvSpPr>
        <p:spPr>
          <a:xfrm>
            <a:off x="675658" y="609600"/>
            <a:ext cx="8575500" cy="1320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2F2F2"/>
              </a:buClr>
              <a:buSzPts val="3200"/>
              <a:buFont typeface="Arial Black"/>
              <a:buNone/>
            </a:pPr>
            <a:r>
              <a:rPr lang="en-US" sz="3200">
                <a:solidFill>
                  <a:srgbClr val="F2F2F2"/>
                </a:solidFill>
                <a:latin typeface="Arial Black"/>
                <a:ea typeface="Arial Black"/>
                <a:cs typeface="Arial Black"/>
                <a:sym typeface="Arial Black"/>
              </a:rPr>
              <a:t>Why Do We Do Our Programs?</a:t>
            </a:r>
            <a:endParaRPr sz="3200">
              <a:solidFill>
                <a:srgbClr val="F2F2F2"/>
              </a:solidFill>
              <a:latin typeface="Arial Black"/>
              <a:ea typeface="Arial Black"/>
              <a:cs typeface="Arial Black"/>
              <a:sym typeface="Arial Black"/>
            </a:endParaRPr>
          </a:p>
        </p:txBody>
      </p:sp>
      <p:pic>
        <p:nvPicPr>
          <p:cNvPr id="199" name="Google Shape;199;p5"/>
          <p:cNvPicPr preferRelativeResize="0">
            <a:picLocks noGrp="1"/>
          </p:cNvPicPr>
          <p:nvPr>
            <p:ph type="body" idx="1"/>
          </p:nvPr>
        </p:nvPicPr>
        <p:blipFill rotWithShape="1">
          <a:blip r:embed="rId3">
            <a:alphaModFix/>
          </a:blip>
          <a:srcRect/>
          <a:stretch/>
        </p:blipFill>
        <p:spPr>
          <a:xfrm>
            <a:off x="1581802" y="1617673"/>
            <a:ext cx="6880844" cy="3881437"/>
          </a:xfrm>
          <a:prstGeom prst="rect">
            <a:avLst/>
          </a:prstGeom>
          <a:solidFill>
            <a:schemeClr val="lt1"/>
          </a:solidFill>
          <a:ln w="19050" cap="rnd" cmpd="sng">
            <a:solidFill>
              <a:schemeClr val="accent1"/>
            </a:solidFill>
            <a:prstDash val="solid"/>
            <a:round/>
            <a:headEnd type="none" w="sm" len="sm"/>
            <a:tailEnd type="none" w="sm" len="sm"/>
          </a:ln>
        </p:spPr>
      </p:pic>
      <p:sp>
        <p:nvSpPr>
          <p:cNvPr id="200" name="Google Shape;200;p5"/>
          <p:cNvSpPr txBox="1"/>
          <p:nvPr/>
        </p:nvSpPr>
        <p:spPr>
          <a:xfrm>
            <a:off x="1507561" y="4800602"/>
            <a:ext cx="6955051" cy="369332"/>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Palatino Linotype"/>
                <a:ea typeface="Palatino Linotype"/>
                <a:cs typeface="Palatino Linotype"/>
                <a:sym typeface="Palatino Linotype"/>
              </a:rPr>
              <a:t>Erin’s Story</a:t>
            </a:r>
            <a:endParaRPr/>
          </a:p>
        </p:txBody>
      </p:sp>
      <p:sp>
        <p:nvSpPr>
          <p:cNvPr id="201" name="Google Shape;201;p5"/>
          <p:cNvSpPr/>
          <p:nvPr/>
        </p:nvSpPr>
        <p:spPr>
          <a:xfrm>
            <a:off x="2332508" y="5904468"/>
            <a:ext cx="53052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rgbClr val="000000"/>
                </a:solidFill>
                <a:latin typeface="Palatino Linotype"/>
                <a:ea typeface="Palatino Linotype"/>
                <a:cs typeface="Palatino Linotype"/>
                <a:sym typeface="Palatino Linotype"/>
                <a:hlinkClick r:id="rId4">
                  <a:extLst>
                    <a:ext uri="{A12FA001-AC4F-418D-AE19-62706E023703}">
                      <ahyp:hlinkClr xmlns:ahyp="http://schemas.microsoft.com/office/drawing/2018/hyperlinkcolor" val="tx"/>
                    </a:ext>
                  </a:extLst>
                </a:hlinkClick>
              </a:rPr>
              <a:t>https://www.youtube.com/watch?v=vcISu0q4qUA</a:t>
            </a:r>
            <a:endParaRPr sz="1800">
              <a:solidFill>
                <a:srgbClr val="000000"/>
              </a:solidFill>
              <a:latin typeface="Palatino Linotype"/>
              <a:ea typeface="Palatino Linotype"/>
              <a:cs typeface="Palatino Linotype"/>
              <a:sym typeface="Palatino Linotype"/>
            </a:endParaRPr>
          </a:p>
        </p:txBody>
      </p:sp>
    </p:spTree>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6"/>
          <p:cNvGrpSpPr/>
          <p:nvPr/>
        </p:nvGrpSpPr>
        <p:grpSpPr>
          <a:xfrm>
            <a:off x="670721" y="1600200"/>
            <a:ext cx="10477631" cy="3695700"/>
            <a:chOff x="62629" y="0"/>
            <a:chExt cx="10477631" cy="3695700"/>
          </a:xfrm>
        </p:grpSpPr>
        <p:sp>
          <p:nvSpPr>
            <p:cNvPr id="208" name="Google Shape;208;p6"/>
            <p:cNvSpPr/>
            <p:nvPr/>
          </p:nvSpPr>
          <p:spPr>
            <a:xfrm rot="-5400000">
              <a:off x="-538454" y="601083"/>
              <a:ext cx="3695700" cy="2493533"/>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txBox="1"/>
            <p:nvPr/>
          </p:nvSpPr>
          <p:spPr>
            <a:xfrm>
              <a:off x="62630" y="739139"/>
              <a:ext cx="2493533" cy="2217420"/>
            </a:xfrm>
            <a:prstGeom prst="rect">
              <a:avLst/>
            </a:prstGeom>
            <a:noFill/>
            <a:ln>
              <a:noFill/>
            </a:ln>
          </p:spPr>
          <p:txBody>
            <a:bodyPr spcFirstLastPara="1" wrap="square" lIns="152400" tIns="0" rIns="152400" bIns="0" anchor="t" anchorCtr="0">
              <a:noAutofit/>
            </a:bodyPr>
            <a:lstStyle/>
            <a:p>
              <a:pPr marL="0" marR="0" lvl="0" indent="0" algn="l" rtl="0">
                <a:lnSpc>
                  <a:spcPct val="90000"/>
                </a:lnSpc>
                <a:spcBef>
                  <a:spcPts val="0"/>
                </a:spcBef>
                <a:spcAft>
                  <a:spcPts val="0"/>
                </a:spcAft>
                <a:buClr>
                  <a:schemeClr val="dk1"/>
                </a:buClr>
                <a:buSzPts val="2400"/>
                <a:buFont typeface="Palatino Linotype"/>
                <a:buNone/>
              </a:pPr>
              <a:r>
                <a:rPr lang="en-US" sz="2400" b="1">
                  <a:solidFill>
                    <a:schemeClr val="dk1"/>
                  </a:solidFill>
                  <a:latin typeface="Palatino Linotype"/>
                  <a:ea typeface="Palatino Linotype"/>
                  <a:cs typeface="Palatino Linotype"/>
                  <a:sym typeface="Palatino Linotype"/>
                </a:rPr>
                <a:t>Define Consent:</a:t>
              </a:r>
              <a:endParaRPr/>
            </a:p>
            <a:p>
              <a:pPr marL="171450" marR="0" lvl="1" indent="-171450" algn="l" rtl="0">
                <a:lnSpc>
                  <a:spcPct val="90000"/>
                </a:lnSpc>
                <a:spcBef>
                  <a:spcPts val="8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Personal Boundaries</a:t>
              </a:r>
              <a:endParaRPr/>
            </a:p>
            <a:p>
              <a:pPr marL="171450" marR="0" lvl="1" indent="-171450" algn="l" rtl="0">
                <a:lnSpc>
                  <a:spcPct val="90000"/>
                </a:lnSpc>
                <a:spcBef>
                  <a:spcPts val="2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Freely Given</a:t>
              </a:r>
              <a:endParaRPr/>
            </a:p>
            <a:p>
              <a:pPr marL="171450" marR="0" lvl="1" indent="-171450" algn="l" rtl="0">
                <a:lnSpc>
                  <a:spcPct val="90000"/>
                </a:lnSpc>
                <a:spcBef>
                  <a:spcPts val="2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Revocable</a:t>
              </a:r>
              <a:endParaRPr/>
            </a:p>
            <a:p>
              <a:pPr marL="171450" marR="0" lvl="1" indent="-171450" algn="l" rtl="0">
                <a:lnSpc>
                  <a:spcPct val="90000"/>
                </a:lnSpc>
                <a:spcBef>
                  <a:spcPts val="2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Agreement</a:t>
              </a:r>
              <a:endParaRPr/>
            </a:p>
          </p:txBody>
        </p:sp>
        <p:sp>
          <p:nvSpPr>
            <p:cNvPr id="210" name="Google Shape;210;p6"/>
            <p:cNvSpPr/>
            <p:nvPr/>
          </p:nvSpPr>
          <p:spPr>
            <a:xfrm rot="-5400000">
              <a:off x="2082005" y="601083"/>
              <a:ext cx="3695700" cy="2493533"/>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txBox="1"/>
            <p:nvPr/>
          </p:nvSpPr>
          <p:spPr>
            <a:xfrm>
              <a:off x="2683089" y="739139"/>
              <a:ext cx="2493533" cy="2217420"/>
            </a:xfrm>
            <a:prstGeom prst="rect">
              <a:avLst/>
            </a:prstGeom>
            <a:noFill/>
            <a:ln>
              <a:noFill/>
            </a:ln>
          </p:spPr>
          <p:txBody>
            <a:bodyPr spcFirstLastPara="1" wrap="square" lIns="152400" tIns="0" rIns="152400" bIns="0" anchor="t" anchorCtr="0">
              <a:noAutofit/>
            </a:bodyPr>
            <a:lstStyle/>
            <a:p>
              <a:pPr marL="0" marR="0" lvl="0" indent="0" algn="l" rtl="0">
                <a:lnSpc>
                  <a:spcPct val="90000"/>
                </a:lnSpc>
                <a:spcBef>
                  <a:spcPts val="0"/>
                </a:spcBef>
                <a:spcAft>
                  <a:spcPts val="0"/>
                </a:spcAft>
                <a:buClr>
                  <a:schemeClr val="dk1"/>
                </a:buClr>
                <a:buSzPts val="2400"/>
                <a:buFont typeface="Palatino Linotype"/>
                <a:buNone/>
              </a:pPr>
              <a:r>
                <a:rPr lang="en-US" sz="2400" b="1">
                  <a:solidFill>
                    <a:schemeClr val="dk1"/>
                  </a:solidFill>
                  <a:latin typeface="Palatino Linotype"/>
                  <a:ea typeface="Palatino Linotype"/>
                  <a:cs typeface="Palatino Linotype"/>
                  <a:sym typeface="Palatino Linotype"/>
                </a:rPr>
                <a:t>Identify Private Parts:</a:t>
              </a:r>
              <a:endParaRPr/>
            </a:p>
            <a:p>
              <a:pPr marL="171450" marR="0" lvl="1" indent="-171450" algn="l" rtl="0">
                <a:lnSpc>
                  <a:spcPct val="90000"/>
                </a:lnSpc>
                <a:spcBef>
                  <a:spcPts val="8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Breasts</a:t>
              </a:r>
              <a:endParaRPr/>
            </a:p>
            <a:p>
              <a:pPr marL="171450" marR="0" lvl="1" indent="-171450" algn="l" rtl="0">
                <a:lnSpc>
                  <a:spcPct val="90000"/>
                </a:lnSpc>
                <a:spcBef>
                  <a:spcPts val="2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Vagina</a:t>
              </a:r>
              <a:endParaRPr/>
            </a:p>
            <a:p>
              <a:pPr marL="171450" marR="0" lvl="1" indent="-171450" algn="l" rtl="0">
                <a:lnSpc>
                  <a:spcPct val="90000"/>
                </a:lnSpc>
                <a:spcBef>
                  <a:spcPts val="2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Penis</a:t>
              </a:r>
              <a:endParaRPr/>
            </a:p>
            <a:p>
              <a:pPr marL="171450" marR="0" lvl="1" indent="-171450" algn="l" rtl="0">
                <a:lnSpc>
                  <a:spcPct val="90000"/>
                </a:lnSpc>
                <a:spcBef>
                  <a:spcPts val="2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Anus</a:t>
              </a:r>
              <a:endParaRPr/>
            </a:p>
            <a:p>
              <a:pPr marL="171450" marR="0" lvl="1" indent="-171450" algn="l" rtl="0">
                <a:lnSpc>
                  <a:spcPct val="90000"/>
                </a:lnSpc>
                <a:spcBef>
                  <a:spcPts val="2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Mouth</a:t>
              </a:r>
              <a:endParaRPr/>
            </a:p>
          </p:txBody>
        </p:sp>
        <p:sp>
          <p:nvSpPr>
            <p:cNvPr id="212" name="Google Shape;212;p6"/>
            <p:cNvSpPr/>
            <p:nvPr/>
          </p:nvSpPr>
          <p:spPr>
            <a:xfrm rot="-5400000">
              <a:off x="4762554" y="601083"/>
              <a:ext cx="3695700" cy="2493533"/>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txBox="1"/>
            <p:nvPr/>
          </p:nvSpPr>
          <p:spPr>
            <a:xfrm>
              <a:off x="5363638" y="739139"/>
              <a:ext cx="2493533" cy="2217420"/>
            </a:xfrm>
            <a:prstGeom prst="rect">
              <a:avLst/>
            </a:prstGeom>
            <a:noFill/>
            <a:ln>
              <a:noFill/>
            </a:ln>
          </p:spPr>
          <p:txBody>
            <a:bodyPr spcFirstLastPara="1" wrap="square" lIns="152400" tIns="0" rIns="152400" bIns="0" anchor="t" anchorCtr="0">
              <a:noAutofit/>
            </a:bodyPr>
            <a:lstStyle/>
            <a:p>
              <a:pPr marL="0" marR="0" lvl="0" indent="0" algn="l" rtl="0">
                <a:lnSpc>
                  <a:spcPct val="90000"/>
                </a:lnSpc>
                <a:spcBef>
                  <a:spcPts val="0"/>
                </a:spcBef>
                <a:spcAft>
                  <a:spcPts val="0"/>
                </a:spcAft>
                <a:buClr>
                  <a:schemeClr val="dk1"/>
                </a:buClr>
                <a:buSzPts val="2400"/>
                <a:buFont typeface="Palatino Linotype"/>
                <a:buNone/>
              </a:pPr>
              <a:r>
                <a:rPr lang="en-US" sz="2400" b="1">
                  <a:solidFill>
                    <a:schemeClr val="dk1"/>
                  </a:solidFill>
                  <a:latin typeface="Palatino Linotype"/>
                  <a:ea typeface="Palatino Linotype"/>
                  <a:cs typeface="Palatino Linotype"/>
                  <a:sym typeface="Palatino Linotype"/>
                </a:rPr>
                <a:t>Explain Sexual Abuse Laws:</a:t>
              </a:r>
              <a:endParaRPr/>
            </a:p>
            <a:p>
              <a:pPr marL="114300" marR="0" lvl="1" indent="-114300" algn="l" rtl="0">
                <a:lnSpc>
                  <a:spcPct val="90000"/>
                </a:lnSpc>
                <a:spcBef>
                  <a:spcPts val="840"/>
                </a:spcBef>
                <a:spcAft>
                  <a:spcPts val="0"/>
                </a:spcAft>
                <a:buClr>
                  <a:schemeClr val="dk1"/>
                </a:buClr>
                <a:buSzPts val="1400"/>
                <a:buFont typeface="Palatino Linotype"/>
                <a:buChar char="•"/>
              </a:pPr>
              <a:r>
                <a:rPr lang="en-US" sz="1400" b="0" i="0" u="none" strike="noStrike" cap="none">
                  <a:solidFill>
                    <a:schemeClr val="dk1"/>
                  </a:solidFill>
                  <a:latin typeface="Palatino Linotype"/>
                  <a:ea typeface="Palatino Linotype"/>
                  <a:cs typeface="Palatino Linotype"/>
                  <a:sym typeface="Palatino Linotype"/>
                </a:rPr>
                <a:t>Sexual Harassment</a:t>
              </a:r>
              <a:endParaRPr/>
            </a:p>
            <a:p>
              <a:pPr marL="114300" marR="0" lvl="1" indent="-114300" algn="l" rtl="0">
                <a:lnSpc>
                  <a:spcPct val="90000"/>
                </a:lnSpc>
                <a:spcBef>
                  <a:spcPts val="210"/>
                </a:spcBef>
                <a:spcAft>
                  <a:spcPts val="0"/>
                </a:spcAft>
                <a:buClr>
                  <a:schemeClr val="dk1"/>
                </a:buClr>
                <a:buSzPts val="1400"/>
                <a:buFont typeface="Palatino Linotype"/>
                <a:buChar char="•"/>
              </a:pPr>
              <a:r>
                <a:rPr lang="en-US" sz="1400" b="0" i="0" u="none" strike="noStrike" cap="none">
                  <a:solidFill>
                    <a:schemeClr val="dk1"/>
                  </a:solidFill>
                  <a:latin typeface="Palatino Linotype"/>
                  <a:ea typeface="Palatino Linotype"/>
                  <a:cs typeface="Palatino Linotype"/>
                  <a:sym typeface="Palatino Linotype"/>
                </a:rPr>
                <a:t>Molestations</a:t>
              </a:r>
              <a:endParaRPr/>
            </a:p>
            <a:p>
              <a:pPr marL="114300" marR="0" lvl="1" indent="-114300" algn="l" rtl="0">
                <a:lnSpc>
                  <a:spcPct val="90000"/>
                </a:lnSpc>
                <a:spcBef>
                  <a:spcPts val="210"/>
                </a:spcBef>
                <a:spcAft>
                  <a:spcPts val="0"/>
                </a:spcAft>
                <a:buClr>
                  <a:schemeClr val="dk1"/>
                </a:buClr>
                <a:buSzPts val="1400"/>
                <a:buFont typeface="Palatino Linotype"/>
                <a:buChar char="•"/>
              </a:pPr>
              <a:r>
                <a:rPr lang="en-US" sz="1400" b="0" i="0" u="none" strike="noStrike" cap="none">
                  <a:solidFill>
                    <a:schemeClr val="dk1"/>
                  </a:solidFill>
                  <a:latin typeface="Palatino Linotype"/>
                  <a:ea typeface="Palatino Linotype"/>
                  <a:cs typeface="Palatino Linotype"/>
                  <a:sym typeface="Palatino Linotype"/>
                </a:rPr>
                <a:t>Rape</a:t>
              </a:r>
              <a:endParaRPr/>
            </a:p>
            <a:p>
              <a:pPr marL="114300" marR="0" lvl="1" indent="-114300" algn="l" rtl="0">
                <a:lnSpc>
                  <a:spcPct val="90000"/>
                </a:lnSpc>
                <a:spcBef>
                  <a:spcPts val="210"/>
                </a:spcBef>
                <a:spcAft>
                  <a:spcPts val="0"/>
                </a:spcAft>
                <a:buClr>
                  <a:schemeClr val="dk1"/>
                </a:buClr>
                <a:buSzPts val="1400"/>
                <a:buFont typeface="Palatino Linotype"/>
                <a:buChar char="•"/>
              </a:pPr>
              <a:r>
                <a:rPr lang="en-US" sz="1400" b="0" i="0" u="none" strike="noStrike" cap="none">
                  <a:solidFill>
                    <a:schemeClr val="dk1"/>
                  </a:solidFill>
                  <a:latin typeface="Palatino Linotype"/>
                  <a:ea typeface="Palatino Linotype"/>
                  <a:cs typeface="Palatino Linotype"/>
                  <a:sym typeface="Palatino Linotype"/>
                </a:rPr>
                <a:t>Incest</a:t>
              </a:r>
              <a:endParaRPr/>
            </a:p>
            <a:p>
              <a:pPr marL="114300" marR="0" lvl="1" indent="-114300" algn="l" rtl="0">
                <a:lnSpc>
                  <a:spcPct val="90000"/>
                </a:lnSpc>
                <a:spcBef>
                  <a:spcPts val="210"/>
                </a:spcBef>
                <a:spcAft>
                  <a:spcPts val="0"/>
                </a:spcAft>
                <a:buClr>
                  <a:schemeClr val="dk1"/>
                </a:buClr>
                <a:buSzPts val="1400"/>
                <a:buFont typeface="Palatino Linotype"/>
                <a:buChar char="•"/>
              </a:pPr>
              <a:r>
                <a:rPr lang="en-US" sz="1400" b="0" i="0" u="none" strike="noStrike" cap="none">
                  <a:solidFill>
                    <a:schemeClr val="dk1"/>
                  </a:solidFill>
                  <a:latin typeface="Palatino Linotype"/>
                  <a:ea typeface="Palatino Linotype"/>
                  <a:cs typeface="Palatino Linotype"/>
                  <a:sym typeface="Palatino Linotype"/>
                </a:rPr>
                <a:t>Exploitation</a:t>
              </a:r>
              <a:endParaRPr/>
            </a:p>
            <a:p>
              <a:pPr marL="114300" marR="0" lvl="1" indent="-114300" algn="l" rtl="0">
                <a:lnSpc>
                  <a:spcPct val="90000"/>
                </a:lnSpc>
                <a:spcBef>
                  <a:spcPts val="210"/>
                </a:spcBef>
                <a:spcAft>
                  <a:spcPts val="0"/>
                </a:spcAft>
                <a:buClr>
                  <a:schemeClr val="dk1"/>
                </a:buClr>
                <a:buSzPts val="1400"/>
                <a:buFont typeface="Palatino Linotype"/>
                <a:buChar char="•"/>
              </a:pPr>
              <a:r>
                <a:rPr lang="en-US" sz="1400" b="0" i="0" u="none" strike="noStrike" cap="none">
                  <a:solidFill>
                    <a:schemeClr val="dk1"/>
                  </a:solidFill>
                  <a:latin typeface="Palatino Linotype"/>
                  <a:ea typeface="Palatino Linotype"/>
                  <a:cs typeface="Palatino Linotype"/>
                  <a:sym typeface="Palatino Linotype"/>
                </a:rPr>
                <a:t>Non-Touch crimes</a:t>
              </a:r>
              <a:endParaRPr/>
            </a:p>
          </p:txBody>
        </p:sp>
        <p:sp>
          <p:nvSpPr>
            <p:cNvPr id="214" name="Google Shape;214;p6"/>
            <p:cNvSpPr/>
            <p:nvPr/>
          </p:nvSpPr>
          <p:spPr>
            <a:xfrm rot="-5400000">
              <a:off x="7445643" y="601083"/>
              <a:ext cx="3695700" cy="2493533"/>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txBox="1"/>
            <p:nvPr/>
          </p:nvSpPr>
          <p:spPr>
            <a:xfrm>
              <a:off x="8046727" y="739139"/>
              <a:ext cx="2493533" cy="2217420"/>
            </a:xfrm>
            <a:prstGeom prst="rect">
              <a:avLst/>
            </a:prstGeom>
            <a:noFill/>
            <a:ln>
              <a:noFill/>
            </a:ln>
          </p:spPr>
          <p:txBody>
            <a:bodyPr spcFirstLastPara="1" wrap="square" lIns="152400" tIns="0" rIns="152400" bIns="0" anchor="t" anchorCtr="0">
              <a:noAutofit/>
            </a:bodyPr>
            <a:lstStyle/>
            <a:p>
              <a:pPr marL="0" marR="0" lvl="0" indent="0" algn="l" rtl="0">
                <a:lnSpc>
                  <a:spcPct val="90000"/>
                </a:lnSpc>
                <a:spcBef>
                  <a:spcPts val="0"/>
                </a:spcBef>
                <a:spcAft>
                  <a:spcPts val="0"/>
                </a:spcAft>
                <a:buClr>
                  <a:schemeClr val="dk1"/>
                </a:buClr>
                <a:buSzPts val="2400"/>
                <a:buFont typeface="Palatino Linotype"/>
                <a:buNone/>
              </a:pPr>
              <a:r>
                <a:rPr lang="en-US" sz="2400" b="1">
                  <a:solidFill>
                    <a:schemeClr val="dk1"/>
                  </a:solidFill>
                  <a:latin typeface="Palatino Linotype"/>
                  <a:ea typeface="Palatino Linotype"/>
                  <a:cs typeface="Palatino Linotype"/>
                  <a:sym typeface="Palatino Linotype"/>
                </a:rPr>
                <a:t>Identify Illegal Behaviors</a:t>
              </a:r>
              <a:endParaRPr/>
            </a:p>
            <a:p>
              <a:pPr marL="171450" marR="0" lvl="1" indent="-171450" algn="l" rtl="0">
                <a:lnSpc>
                  <a:spcPct val="90000"/>
                </a:lnSpc>
                <a:spcBef>
                  <a:spcPts val="8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Repeatedly make someone uncomfortable</a:t>
              </a:r>
              <a:endParaRPr/>
            </a:p>
            <a:p>
              <a:pPr marL="171450" marR="0" lvl="1" indent="-171450" algn="l" rtl="0">
                <a:lnSpc>
                  <a:spcPct val="90000"/>
                </a:lnSpc>
                <a:spcBef>
                  <a:spcPts val="240"/>
                </a:spcBef>
                <a:spcAft>
                  <a:spcPts val="0"/>
                </a:spcAft>
                <a:buClr>
                  <a:schemeClr val="dk1"/>
                </a:buClr>
                <a:buSzPts val="1600"/>
                <a:buFont typeface="Palatino Linotype"/>
                <a:buChar char="•"/>
              </a:pPr>
              <a:r>
                <a:rPr lang="en-US" sz="1600" b="0" i="0" u="none" strike="noStrike" cap="none">
                  <a:solidFill>
                    <a:schemeClr val="dk1"/>
                  </a:solidFill>
                  <a:latin typeface="Palatino Linotype"/>
                  <a:ea typeface="Palatino Linotype"/>
                  <a:cs typeface="Palatino Linotype"/>
                  <a:sym typeface="Palatino Linotype"/>
                </a:rPr>
                <a:t>Sexual behaviors without consent</a:t>
              </a:r>
              <a:endParaRPr/>
            </a:p>
          </p:txBody>
        </p:sp>
      </p:grpSp>
      <p:sp>
        <p:nvSpPr>
          <p:cNvPr id="216" name="Google Shape;216;p6"/>
          <p:cNvSpPr/>
          <p:nvPr/>
        </p:nvSpPr>
        <p:spPr>
          <a:xfrm>
            <a:off x="1051561" y="555625"/>
            <a:ext cx="5130778" cy="647700"/>
          </a:xfrm>
          <a:prstGeom prst="rect">
            <a:avLst/>
          </a:prstGeom>
        </p:spPr>
        <p:txBody>
          <a:bodyPr>
            <a:prstTxWarp prst="textPlain">
              <a:avLst/>
            </a:prstTxWarp>
          </a:bodyPr>
          <a:lstStyle/>
          <a:p>
            <a:pPr lvl="0" algn="ctr"/>
            <a:r>
              <a:rPr b="1" i="0">
                <a:ln w="12700" cap="flat" cmpd="sng">
                  <a:solidFill>
                    <a:srgbClr val="EAEAEA"/>
                  </a:solidFill>
                  <a:prstDash val="solid"/>
                  <a:round/>
                  <a:headEnd type="none" w="sm" len="sm"/>
                  <a:tailEnd type="none" w="sm" len="sm"/>
                </a:ln>
                <a:solidFill>
                  <a:srgbClr val="7030A0"/>
                </a:solidFill>
                <a:latin typeface="Century Gothic"/>
              </a:rPr>
              <a:t>Goal 1: Educate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500"/>
                                        <p:tgtEl>
                                          <p:spTgt spid="2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Google Shape;222;p7"/>
          <p:cNvGrpSpPr/>
          <p:nvPr/>
        </p:nvGrpSpPr>
        <p:grpSpPr>
          <a:xfrm>
            <a:off x="143623" y="1600199"/>
            <a:ext cx="11728494" cy="3695700"/>
            <a:chOff x="6304" y="-1"/>
            <a:chExt cx="11728494" cy="3695700"/>
          </a:xfrm>
        </p:grpSpPr>
        <p:sp>
          <p:nvSpPr>
            <p:cNvPr id="223" name="Google Shape;223;p7"/>
            <p:cNvSpPr/>
            <p:nvPr/>
          </p:nvSpPr>
          <p:spPr>
            <a:xfrm rot="-5400000">
              <a:off x="-735679" y="741982"/>
              <a:ext cx="3695700" cy="2211734"/>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txBox="1"/>
            <p:nvPr/>
          </p:nvSpPr>
          <p:spPr>
            <a:xfrm>
              <a:off x="6304" y="739139"/>
              <a:ext cx="2211734" cy="2217420"/>
            </a:xfrm>
            <a:prstGeom prst="rect">
              <a:avLst/>
            </a:prstGeom>
            <a:noFill/>
            <a:ln>
              <a:noFill/>
            </a:ln>
          </p:spPr>
          <p:txBody>
            <a:bodyPr spcFirstLastPara="1" wrap="square" lIns="139700" tIns="0" rIns="139700" bIns="0" anchor="t" anchorCtr="0">
              <a:noAutofit/>
            </a:bodyPr>
            <a:lstStyle/>
            <a:p>
              <a:pPr marL="0" marR="0" lvl="0" indent="0" algn="l" rtl="0">
                <a:lnSpc>
                  <a:spcPct val="90000"/>
                </a:lnSpc>
                <a:spcBef>
                  <a:spcPts val="0"/>
                </a:spcBef>
                <a:spcAft>
                  <a:spcPts val="0"/>
                </a:spcAft>
                <a:buClr>
                  <a:schemeClr val="dk1"/>
                </a:buClr>
                <a:buSzPts val="2200"/>
                <a:buFont typeface="Palatino Linotype"/>
                <a:buNone/>
              </a:pPr>
              <a:r>
                <a:rPr lang="en-US" sz="2200" b="1">
                  <a:solidFill>
                    <a:schemeClr val="dk1"/>
                  </a:solidFill>
                  <a:latin typeface="Palatino Linotype"/>
                  <a:ea typeface="Palatino Linotype"/>
                  <a:cs typeface="Palatino Linotype"/>
                  <a:sym typeface="Palatino Linotype"/>
                </a:rPr>
                <a:t>Tricks Abusers Use:</a:t>
              </a:r>
              <a:endParaRPr/>
            </a:p>
            <a:p>
              <a:pPr marL="171450" marR="0" lvl="1" indent="-171450" algn="l" rtl="0">
                <a:lnSpc>
                  <a:spcPct val="90000"/>
                </a:lnSpc>
                <a:spcBef>
                  <a:spcPts val="7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Trust</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Grooming</a:t>
              </a:r>
              <a:endParaRPr/>
            </a:p>
          </p:txBody>
        </p:sp>
        <p:sp>
          <p:nvSpPr>
            <p:cNvPr id="225" name="Google Shape;225;p7"/>
            <p:cNvSpPr/>
            <p:nvPr/>
          </p:nvSpPr>
          <p:spPr>
            <a:xfrm rot="-5400000">
              <a:off x="1641934" y="741982"/>
              <a:ext cx="3695700" cy="2211734"/>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txBox="1"/>
            <p:nvPr/>
          </p:nvSpPr>
          <p:spPr>
            <a:xfrm>
              <a:off x="2383917" y="739139"/>
              <a:ext cx="2211734" cy="2217420"/>
            </a:xfrm>
            <a:prstGeom prst="rect">
              <a:avLst/>
            </a:prstGeom>
            <a:noFill/>
            <a:ln>
              <a:noFill/>
            </a:ln>
          </p:spPr>
          <p:txBody>
            <a:bodyPr spcFirstLastPara="1" wrap="square" lIns="133350" tIns="0" rIns="133350" bIns="0" anchor="t" anchorCtr="0">
              <a:noAutofit/>
            </a:bodyPr>
            <a:lstStyle/>
            <a:p>
              <a:pPr marL="0" marR="0" lvl="0" indent="0" algn="l" rtl="0">
                <a:lnSpc>
                  <a:spcPct val="90000"/>
                </a:lnSpc>
                <a:spcBef>
                  <a:spcPts val="0"/>
                </a:spcBef>
                <a:spcAft>
                  <a:spcPts val="0"/>
                </a:spcAft>
                <a:buClr>
                  <a:schemeClr val="dk1"/>
                </a:buClr>
                <a:buSzPts val="2100"/>
                <a:buFont typeface="Palatino Linotype"/>
                <a:buNone/>
              </a:pPr>
              <a:r>
                <a:rPr lang="en-US" sz="2100" b="1">
                  <a:solidFill>
                    <a:schemeClr val="dk1"/>
                  </a:solidFill>
                  <a:latin typeface="Palatino Linotype"/>
                  <a:ea typeface="Palatino Linotype"/>
                  <a:cs typeface="Palatino Linotype"/>
                  <a:sym typeface="Palatino Linotype"/>
                </a:rPr>
                <a:t>How Victims React to Abuse:</a:t>
              </a:r>
              <a:endParaRPr/>
            </a:p>
            <a:p>
              <a:pPr marL="171450" marR="0" lvl="1" indent="-171450" algn="l" rtl="0">
                <a:lnSpc>
                  <a:spcPct val="90000"/>
                </a:lnSpc>
                <a:spcBef>
                  <a:spcPts val="735"/>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Fight</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Flight</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Freeze</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Negotiate</a:t>
              </a:r>
              <a:endParaRPr/>
            </a:p>
          </p:txBody>
        </p:sp>
        <p:sp>
          <p:nvSpPr>
            <p:cNvPr id="227" name="Google Shape;227;p7"/>
            <p:cNvSpPr/>
            <p:nvPr/>
          </p:nvSpPr>
          <p:spPr>
            <a:xfrm rot="-5400000">
              <a:off x="4019549" y="741982"/>
              <a:ext cx="3695700" cy="2211734"/>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txBox="1"/>
            <p:nvPr/>
          </p:nvSpPr>
          <p:spPr>
            <a:xfrm>
              <a:off x="4761532" y="739139"/>
              <a:ext cx="2211734" cy="2217420"/>
            </a:xfrm>
            <a:prstGeom prst="rect">
              <a:avLst/>
            </a:prstGeom>
            <a:noFill/>
            <a:ln>
              <a:noFill/>
            </a:ln>
          </p:spPr>
          <p:txBody>
            <a:bodyPr spcFirstLastPara="1" wrap="square" lIns="114300" tIns="0" rIns="114300" bIns="0" anchor="t" anchorCtr="0">
              <a:noAutofit/>
            </a:bodyPr>
            <a:lstStyle/>
            <a:p>
              <a:pPr marL="0" marR="0" lvl="0" indent="0" algn="l" rtl="0">
                <a:lnSpc>
                  <a:spcPct val="90000"/>
                </a:lnSpc>
                <a:spcBef>
                  <a:spcPts val="0"/>
                </a:spcBef>
                <a:spcAft>
                  <a:spcPts val="0"/>
                </a:spcAft>
                <a:buClr>
                  <a:schemeClr val="dk1"/>
                </a:buClr>
                <a:buSzPts val="2200"/>
                <a:buFont typeface="Palatino Linotype"/>
                <a:buNone/>
              </a:pPr>
              <a:r>
                <a:rPr lang="en-US" sz="2200" b="1">
                  <a:solidFill>
                    <a:schemeClr val="dk1"/>
                  </a:solidFill>
                  <a:latin typeface="Palatino Linotype"/>
                  <a:ea typeface="Palatino Linotype"/>
                  <a:cs typeface="Palatino Linotype"/>
                  <a:sym typeface="Palatino Linotype"/>
                </a:rPr>
                <a:t>How Abuse Hurts Victims:</a:t>
              </a:r>
              <a:endParaRPr/>
            </a:p>
            <a:p>
              <a:pPr marL="171450" marR="0" lvl="1" indent="-171450" algn="l" rtl="0">
                <a:lnSpc>
                  <a:spcPct val="90000"/>
                </a:lnSpc>
                <a:spcBef>
                  <a:spcPts val="7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Emotional</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Physical</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School</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PTSD</a:t>
              </a:r>
              <a:endParaRPr/>
            </a:p>
          </p:txBody>
        </p:sp>
        <p:sp>
          <p:nvSpPr>
            <p:cNvPr id="229" name="Google Shape;229;p7"/>
            <p:cNvSpPr/>
            <p:nvPr/>
          </p:nvSpPr>
          <p:spPr>
            <a:xfrm rot="-5400000">
              <a:off x="6397164" y="741982"/>
              <a:ext cx="3695700" cy="2211734"/>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txBox="1"/>
            <p:nvPr/>
          </p:nvSpPr>
          <p:spPr>
            <a:xfrm>
              <a:off x="7139147" y="739139"/>
              <a:ext cx="2211734" cy="2217420"/>
            </a:xfrm>
            <a:prstGeom prst="rect">
              <a:avLst/>
            </a:prstGeom>
            <a:noFill/>
            <a:ln>
              <a:noFill/>
            </a:ln>
          </p:spPr>
          <p:txBody>
            <a:bodyPr spcFirstLastPara="1" wrap="square" lIns="139700" tIns="0" rIns="139700" bIns="0" anchor="t" anchorCtr="0">
              <a:noAutofit/>
            </a:bodyPr>
            <a:lstStyle/>
            <a:p>
              <a:pPr marL="0" marR="0" lvl="0" indent="0" algn="l" rtl="0">
                <a:lnSpc>
                  <a:spcPct val="90000"/>
                </a:lnSpc>
                <a:spcBef>
                  <a:spcPts val="0"/>
                </a:spcBef>
                <a:spcAft>
                  <a:spcPts val="0"/>
                </a:spcAft>
                <a:buClr>
                  <a:schemeClr val="dk1"/>
                </a:buClr>
                <a:buSzPts val="2200"/>
                <a:buFont typeface="Palatino Linotype"/>
                <a:buNone/>
              </a:pPr>
              <a:r>
                <a:rPr lang="en-US" sz="2200" b="1">
                  <a:solidFill>
                    <a:schemeClr val="dk1"/>
                  </a:solidFill>
                  <a:latin typeface="Palatino Linotype"/>
                  <a:ea typeface="Palatino Linotype"/>
                  <a:cs typeface="Palatino Linotype"/>
                  <a:sym typeface="Palatino Linotype"/>
                </a:rPr>
                <a:t>Why Abusers Abuse:</a:t>
              </a:r>
              <a:endParaRPr/>
            </a:p>
            <a:p>
              <a:pPr marL="171450" marR="0" lvl="1" indent="-171450" algn="l" rtl="0">
                <a:lnSpc>
                  <a:spcPct val="90000"/>
                </a:lnSpc>
                <a:spcBef>
                  <a:spcPts val="7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Power</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Control</a:t>
              </a:r>
              <a:endParaRPr/>
            </a:p>
          </p:txBody>
        </p:sp>
        <p:sp>
          <p:nvSpPr>
            <p:cNvPr id="231" name="Google Shape;231;p7"/>
            <p:cNvSpPr/>
            <p:nvPr/>
          </p:nvSpPr>
          <p:spPr>
            <a:xfrm rot="-5400000">
              <a:off x="8781081" y="741982"/>
              <a:ext cx="3695700" cy="2211734"/>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txBox="1"/>
            <p:nvPr/>
          </p:nvSpPr>
          <p:spPr>
            <a:xfrm>
              <a:off x="9523064" y="739139"/>
              <a:ext cx="2211734" cy="2217420"/>
            </a:xfrm>
            <a:prstGeom prst="rect">
              <a:avLst/>
            </a:prstGeom>
            <a:noFill/>
            <a:ln>
              <a:noFill/>
            </a:ln>
          </p:spPr>
          <p:txBody>
            <a:bodyPr spcFirstLastPara="1" wrap="square" lIns="114300" tIns="0" rIns="114300" bIns="0" anchor="t" anchorCtr="0">
              <a:noAutofit/>
            </a:bodyPr>
            <a:lstStyle/>
            <a:p>
              <a:pPr marL="0" marR="0" lvl="0" indent="0" algn="l" rtl="0">
                <a:lnSpc>
                  <a:spcPct val="90000"/>
                </a:lnSpc>
                <a:spcBef>
                  <a:spcPts val="0"/>
                </a:spcBef>
                <a:spcAft>
                  <a:spcPts val="0"/>
                </a:spcAft>
                <a:buClr>
                  <a:schemeClr val="dk1"/>
                </a:buClr>
                <a:buSzPts val="2200"/>
                <a:buFont typeface="Palatino Linotype"/>
                <a:buNone/>
              </a:pPr>
              <a:r>
                <a:rPr lang="en-US" sz="2200" b="1">
                  <a:solidFill>
                    <a:schemeClr val="dk1"/>
                  </a:solidFill>
                  <a:latin typeface="Palatino Linotype"/>
                  <a:ea typeface="Palatino Linotype"/>
                  <a:cs typeface="Palatino Linotype"/>
                  <a:sym typeface="Palatino Linotype"/>
                </a:rPr>
                <a:t>How to Get Help:</a:t>
              </a:r>
              <a:endParaRPr/>
            </a:p>
            <a:p>
              <a:pPr marL="171450" marR="0" lvl="1" indent="-171450" algn="l" rtl="0">
                <a:lnSpc>
                  <a:spcPct val="90000"/>
                </a:lnSpc>
                <a:spcBef>
                  <a:spcPts val="7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Get Away</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Go to the hospital, if necessary</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Tell a trusted adult</a:t>
              </a:r>
              <a:endParaRPr/>
            </a:p>
          </p:txBody>
        </p:sp>
      </p:grpSp>
      <p:sp>
        <p:nvSpPr>
          <p:cNvPr id="233" name="Google Shape;233;p7"/>
          <p:cNvSpPr/>
          <p:nvPr/>
        </p:nvSpPr>
        <p:spPr>
          <a:xfrm>
            <a:off x="1051492" y="555625"/>
            <a:ext cx="5130777" cy="647700"/>
          </a:xfrm>
          <a:prstGeom prst="rect">
            <a:avLst/>
          </a:prstGeom>
        </p:spPr>
        <p:txBody>
          <a:bodyPr>
            <a:prstTxWarp prst="textPlain">
              <a:avLst/>
            </a:prstTxWarp>
          </a:bodyPr>
          <a:lstStyle/>
          <a:p>
            <a:pPr lvl="0" algn="ctr"/>
            <a:r>
              <a:rPr b="0" i="0">
                <a:ln w="12700" cap="flat" cmpd="sng">
                  <a:solidFill>
                    <a:srgbClr val="EAEAEA"/>
                  </a:solidFill>
                  <a:prstDash val="solid"/>
                  <a:round/>
                  <a:headEnd type="none" w="sm" len="sm"/>
                  <a:tailEnd type="none" w="sm" len="sm"/>
                </a:ln>
                <a:solidFill>
                  <a:srgbClr val="7030A0"/>
                </a:solidFill>
                <a:latin typeface="Century Gothic"/>
              </a:rPr>
              <a:t>Goal 2: Inform</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p:tgtEl>
                                          <p:spTgt spid="2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39" name="Google Shape;239;p8"/>
          <p:cNvGrpSpPr/>
          <p:nvPr/>
        </p:nvGrpSpPr>
        <p:grpSpPr>
          <a:xfrm>
            <a:off x="670721" y="1600200"/>
            <a:ext cx="10475090" cy="3695700"/>
            <a:chOff x="62629" y="0"/>
            <a:chExt cx="10475090" cy="3695700"/>
          </a:xfrm>
        </p:grpSpPr>
        <p:sp>
          <p:nvSpPr>
            <p:cNvPr id="240" name="Google Shape;240;p8"/>
            <p:cNvSpPr/>
            <p:nvPr/>
          </p:nvSpPr>
          <p:spPr>
            <a:xfrm rot="-5400000">
              <a:off x="-538454" y="601083"/>
              <a:ext cx="3695700" cy="2493533"/>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txBox="1"/>
            <p:nvPr/>
          </p:nvSpPr>
          <p:spPr>
            <a:xfrm>
              <a:off x="62630" y="739139"/>
              <a:ext cx="2493533" cy="2217420"/>
            </a:xfrm>
            <a:prstGeom prst="rect">
              <a:avLst/>
            </a:prstGeom>
            <a:noFill/>
            <a:ln>
              <a:noFill/>
            </a:ln>
          </p:spPr>
          <p:txBody>
            <a:bodyPr spcFirstLastPara="1" wrap="square" lIns="127000" tIns="0" rIns="127000" bIns="0" anchor="ctr" anchorCtr="0">
              <a:noAutofit/>
            </a:bodyPr>
            <a:lstStyle/>
            <a:p>
              <a:pPr marL="0" marR="0" lvl="0" indent="0" algn="ctr" rtl="0">
                <a:lnSpc>
                  <a:spcPct val="90000"/>
                </a:lnSpc>
                <a:spcBef>
                  <a:spcPts val="0"/>
                </a:spcBef>
                <a:spcAft>
                  <a:spcPts val="0"/>
                </a:spcAft>
                <a:buClr>
                  <a:schemeClr val="dk1"/>
                </a:buClr>
                <a:buSzPts val="2000"/>
                <a:buFont typeface="Palatino Linotype"/>
                <a:buNone/>
              </a:pPr>
              <a:r>
                <a:rPr lang="en-US" sz="2000" b="1">
                  <a:solidFill>
                    <a:schemeClr val="dk1"/>
                  </a:solidFill>
                  <a:latin typeface="Palatino Linotype"/>
                  <a:ea typeface="Palatino Linotype"/>
                  <a:cs typeface="Palatino Linotype"/>
                  <a:sym typeface="Palatino Linotype"/>
                </a:rPr>
                <a:t>Grant them ownership of their body and setting personal boundaries</a:t>
              </a:r>
              <a:endParaRPr sz="1600" b="1">
                <a:solidFill>
                  <a:schemeClr val="dk1"/>
                </a:solidFill>
                <a:latin typeface="Palatino Linotype"/>
                <a:ea typeface="Palatino Linotype"/>
                <a:cs typeface="Palatino Linotype"/>
                <a:sym typeface="Palatino Linotype"/>
              </a:endParaRPr>
            </a:p>
          </p:txBody>
        </p:sp>
        <p:sp>
          <p:nvSpPr>
            <p:cNvPr id="242" name="Google Shape;242;p8"/>
            <p:cNvSpPr/>
            <p:nvPr/>
          </p:nvSpPr>
          <p:spPr>
            <a:xfrm rot="-5400000">
              <a:off x="2082005" y="601083"/>
              <a:ext cx="3695700" cy="2493533"/>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txBox="1"/>
            <p:nvPr/>
          </p:nvSpPr>
          <p:spPr>
            <a:xfrm>
              <a:off x="2683089" y="739139"/>
              <a:ext cx="2493533" cy="2217420"/>
            </a:xfrm>
            <a:prstGeom prst="rect">
              <a:avLst/>
            </a:prstGeom>
            <a:noFill/>
            <a:ln>
              <a:noFill/>
            </a:ln>
          </p:spPr>
          <p:txBody>
            <a:bodyPr spcFirstLastPara="1" wrap="square" lIns="107950" tIns="0" rIns="107950" bIns="0" anchor="ctr" anchorCtr="0">
              <a:noAutofit/>
            </a:bodyPr>
            <a:lstStyle/>
            <a:p>
              <a:pPr marL="0" marR="0" lvl="0" indent="0" algn="ctr" rtl="0">
                <a:lnSpc>
                  <a:spcPct val="90000"/>
                </a:lnSpc>
                <a:spcBef>
                  <a:spcPts val="0"/>
                </a:spcBef>
                <a:spcAft>
                  <a:spcPts val="0"/>
                </a:spcAft>
                <a:buClr>
                  <a:schemeClr val="dk1"/>
                </a:buClr>
                <a:buSzPts val="1700"/>
                <a:buFont typeface="Palatino Linotype"/>
                <a:buNone/>
              </a:pPr>
              <a:endParaRPr sz="1700">
                <a:solidFill>
                  <a:schemeClr val="dk1"/>
                </a:solidFill>
                <a:latin typeface="Palatino Linotype"/>
                <a:ea typeface="Palatino Linotype"/>
                <a:cs typeface="Palatino Linotype"/>
                <a:sym typeface="Palatino Linotype"/>
              </a:endParaRPr>
            </a:p>
            <a:p>
              <a:pPr marL="0" marR="0" lvl="0" indent="0" algn="ctr" rtl="0">
                <a:lnSpc>
                  <a:spcPct val="90000"/>
                </a:lnSpc>
                <a:spcBef>
                  <a:spcPts val="595"/>
                </a:spcBef>
                <a:spcAft>
                  <a:spcPts val="0"/>
                </a:spcAft>
                <a:buClr>
                  <a:schemeClr val="dk1"/>
                </a:buClr>
                <a:buSzPts val="2000"/>
                <a:buFont typeface="Palatino Linotype"/>
                <a:buNone/>
              </a:pPr>
              <a:r>
                <a:rPr lang="en-US" sz="2000" b="1">
                  <a:solidFill>
                    <a:schemeClr val="dk1"/>
                  </a:solidFill>
                  <a:latin typeface="Palatino Linotype"/>
                  <a:ea typeface="Palatino Linotype"/>
                  <a:cs typeface="Palatino Linotype"/>
                  <a:sym typeface="Palatino Linotype"/>
                </a:rPr>
                <a:t>Give them permission to say “no” to uncomfortable or undesirable behaviors</a:t>
              </a:r>
              <a:endParaRPr/>
            </a:p>
            <a:p>
              <a:pPr marL="0" marR="0" lvl="0" indent="0" algn="l" rtl="0">
                <a:lnSpc>
                  <a:spcPct val="90000"/>
                </a:lnSpc>
                <a:spcBef>
                  <a:spcPts val="700"/>
                </a:spcBef>
                <a:spcAft>
                  <a:spcPts val="0"/>
                </a:spcAft>
                <a:buClr>
                  <a:schemeClr val="dk1"/>
                </a:buClr>
                <a:buSzPts val="1700"/>
                <a:buFont typeface="Palatino Linotype"/>
                <a:buNone/>
              </a:pPr>
              <a:endParaRPr sz="1700">
                <a:solidFill>
                  <a:schemeClr val="dk1"/>
                </a:solidFill>
                <a:latin typeface="Palatino Linotype"/>
                <a:ea typeface="Palatino Linotype"/>
                <a:cs typeface="Palatino Linotype"/>
                <a:sym typeface="Palatino Linotype"/>
              </a:endParaRPr>
            </a:p>
          </p:txBody>
        </p:sp>
        <p:sp>
          <p:nvSpPr>
            <p:cNvPr id="244" name="Google Shape;244;p8"/>
            <p:cNvSpPr/>
            <p:nvPr/>
          </p:nvSpPr>
          <p:spPr>
            <a:xfrm rot="-5400000">
              <a:off x="4762554" y="601083"/>
              <a:ext cx="3695700" cy="2493533"/>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txBox="1"/>
            <p:nvPr/>
          </p:nvSpPr>
          <p:spPr>
            <a:xfrm>
              <a:off x="5363638" y="739139"/>
              <a:ext cx="2493533" cy="2217420"/>
            </a:xfrm>
            <a:prstGeom prst="rect">
              <a:avLst/>
            </a:prstGeom>
            <a:noFill/>
            <a:ln>
              <a:noFill/>
            </a:ln>
          </p:spPr>
          <p:txBody>
            <a:bodyPr spcFirstLastPara="1" wrap="square" lIns="127000" tIns="0" rIns="127000" bIns="0" anchor="ctr" anchorCtr="0">
              <a:noAutofit/>
            </a:bodyPr>
            <a:lstStyle/>
            <a:p>
              <a:pPr marL="0" marR="0" lvl="0" indent="0" algn="ctr" rtl="0">
                <a:lnSpc>
                  <a:spcPct val="90000"/>
                </a:lnSpc>
                <a:spcBef>
                  <a:spcPts val="0"/>
                </a:spcBef>
                <a:spcAft>
                  <a:spcPts val="0"/>
                </a:spcAft>
                <a:buClr>
                  <a:schemeClr val="dk1"/>
                </a:buClr>
                <a:buSzPts val="2000"/>
                <a:buFont typeface="Palatino Linotype"/>
                <a:buNone/>
              </a:pPr>
              <a:r>
                <a:rPr lang="en-US" sz="2000" b="1">
                  <a:solidFill>
                    <a:schemeClr val="dk1"/>
                  </a:solidFill>
                  <a:latin typeface="Palatino Linotype"/>
                  <a:ea typeface="Palatino Linotype"/>
                  <a:cs typeface="Palatino Linotype"/>
                  <a:sym typeface="Palatino Linotype"/>
                </a:rPr>
                <a:t>Encourage them to help others who have been abused</a:t>
              </a:r>
              <a:endParaRPr/>
            </a:p>
          </p:txBody>
        </p:sp>
        <p:sp>
          <p:nvSpPr>
            <p:cNvPr id="246" name="Google Shape;246;p8"/>
            <p:cNvSpPr/>
            <p:nvPr/>
          </p:nvSpPr>
          <p:spPr>
            <a:xfrm rot="-5400000">
              <a:off x="7443102" y="601083"/>
              <a:ext cx="3695700" cy="2493533"/>
            </a:xfrm>
            <a:prstGeom prst="flowChartManualOperation">
              <a:avLst/>
            </a:prstGeom>
            <a:solidFill>
              <a:srgbClr val="E7C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txBox="1"/>
            <p:nvPr/>
          </p:nvSpPr>
          <p:spPr>
            <a:xfrm>
              <a:off x="8044186" y="739139"/>
              <a:ext cx="2493533" cy="2217420"/>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dk1"/>
                </a:buClr>
                <a:buSzPts val="2000"/>
                <a:buFont typeface="Palatino Linotype"/>
                <a:buNone/>
              </a:pPr>
              <a:r>
                <a:rPr lang="en-US" sz="2000" b="1">
                  <a:solidFill>
                    <a:schemeClr val="dk1"/>
                  </a:solidFill>
                  <a:latin typeface="Palatino Linotype"/>
                  <a:ea typeface="Palatino Linotype"/>
                  <a:cs typeface="Palatino Linotype"/>
                  <a:sym typeface="Palatino Linotype"/>
                </a:rPr>
                <a:t>Develop an understanding of how to get help</a:t>
              </a:r>
              <a:endParaRPr/>
            </a:p>
            <a:p>
              <a:pPr marL="171450" marR="0" lvl="1" indent="-171450" algn="l" rtl="0">
                <a:lnSpc>
                  <a:spcPct val="90000"/>
                </a:lnSpc>
                <a:spcBef>
                  <a:spcPts val="70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Never too late to tell</a:t>
              </a:r>
              <a:endParaRPr sz="1800" b="1" i="0" u="none" strike="noStrike" cap="none">
                <a:solidFill>
                  <a:schemeClr val="dk1"/>
                </a:solidFill>
                <a:latin typeface="Palatino Linotype"/>
                <a:ea typeface="Palatino Linotype"/>
                <a:cs typeface="Palatino Linotype"/>
                <a:sym typeface="Palatino Linotype"/>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Not their fault</a:t>
              </a:r>
              <a:endParaRPr/>
            </a:p>
            <a:p>
              <a:pPr marL="171450" marR="0" lvl="1" indent="-171450" algn="l" rtl="0">
                <a:lnSpc>
                  <a:spcPct val="90000"/>
                </a:lnSpc>
                <a:spcBef>
                  <a:spcPts val="270"/>
                </a:spcBef>
                <a:spcAft>
                  <a:spcPts val="0"/>
                </a:spcAft>
                <a:buClr>
                  <a:schemeClr val="dk1"/>
                </a:buClr>
                <a:buSzPts val="1800"/>
                <a:buFont typeface="Palatino Linotype"/>
                <a:buChar char="•"/>
              </a:pPr>
              <a:r>
                <a:rPr lang="en-US" sz="1800" b="0" i="0" u="none" strike="noStrike" cap="none">
                  <a:solidFill>
                    <a:schemeClr val="dk1"/>
                  </a:solidFill>
                  <a:latin typeface="Palatino Linotype"/>
                  <a:ea typeface="Palatino Linotype"/>
                  <a:cs typeface="Palatino Linotype"/>
                  <a:sym typeface="Palatino Linotype"/>
                </a:rPr>
                <a:t>Legal rights</a:t>
              </a:r>
              <a:endParaRPr/>
            </a:p>
          </p:txBody>
        </p:sp>
      </p:grpSp>
      <p:sp>
        <p:nvSpPr>
          <p:cNvPr id="248" name="Google Shape;248;p8"/>
          <p:cNvSpPr/>
          <p:nvPr/>
        </p:nvSpPr>
        <p:spPr>
          <a:xfrm>
            <a:off x="1051561" y="555625"/>
            <a:ext cx="5130778" cy="647700"/>
          </a:xfrm>
          <a:prstGeom prst="rect">
            <a:avLst/>
          </a:prstGeom>
        </p:spPr>
        <p:txBody>
          <a:bodyPr>
            <a:prstTxWarp prst="textPlain">
              <a:avLst/>
            </a:prstTxWarp>
          </a:bodyPr>
          <a:lstStyle/>
          <a:p>
            <a:pPr lvl="0" algn="ctr"/>
            <a:r>
              <a:rPr b="1" i="0">
                <a:ln w="12700" cap="flat" cmpd="sng">
                  <a:solidFill>
                    <a:srgbClr val="EAEAEA"/>
                  </a:solidFill>
                  <a:prstDash val="solid"/>
                  <a:round/>
                  <a:headEnd type="none" w="sm" len="sm"/>
                  <a:tailEnd type="none" w="sm" len="sm"/>
                </a:ln>
                <a:solidFill>
                  <a:srgbClr val="7030A0"/>
                </a:solidFill>
                <a:latin typeface="Century Gothic"/>
              </a:rPr>
              <a:t>Goal 3: Empower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p:tgtEl>
                                          <p:spTgt spid="2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7fcaa4432c_0_0"/>
          <p:cNvSpPr txBox="1">
            <a:spLocks noGrp="1"/>
          </p:cNvSpPr>
          <p:nvPr>
            <p:ph type="title"/>
          </p:nvPr>
        </p:nvSpPr>
        <p:spPr>
          <a:xfrm>
            <a:off x="675658" y="609600"/>
            <a:ext cx="8575500" cy="1320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77226C"/>
              </a:buClr>
              <a:buSzPts val="3600"/>
              <a:buFont typeface="Century Gothic"/>
              <a:buNone/>
            </a:pPr>
            <a:r>
              <a:rPr lang="en-US"/>
              <a:t>Curriculum Format:</a:t>
            </a:r>
            <a:endParaRPr/>
          </a:p>
        </p:txBody>
      </p:sp>
      <p:sp>
        <p:nvSpPr>
          <p:cNvPr id="276" name="Google Shape;276;g27fcaa4432c_0_0"/>
          <p:cNvSpPr txBox="1">
            <a:spLocks noGrp="1"/>
          </p:cNvSpPr>
          <p:nvPr>
            <p:ph type="body" idx="1"/>
          </p:nvPr>
        </p:nvSpPr>
        <p:spPr>
          <a:xfrm>
            <a:off x="752558" y="1653164"/>
            <a:ext cx="8575500" cy="3880800"/>
          </a:xfrm>
          <a:prstGeom prst="rect">
            <a:avLst/>
          </a:prstGeom>
          <a:noFill/>
          <a:ln>
            <a:noFill/>
          </a:ln>
        </p:spPr>
        <p:txBody>
          <a:bodyPr spcFirstLastPara="1" wrap="square" lIns="91425" tIns="45700" rIns="91425" bIns="45700" anchor="t" anchorCtr="0">
            <a:normAutofit lnSpcReduction="10000"/>
          </a:bodyPr>
          <a:lstStyle/>
          <a:p>
            <a:pPr marL="457200" lvl="0" indent="0" algn="ctr" rtl="0">
              <a:spcBef>
                <a:spcPts val="1000"/>
              </a:spcBef>
              <a:spcAft>
                <a:spcPts val="0"/>
              </a:spcAft>
              <a:buNone/>
            </a:pPr>
            <a:r>
              <a:rPr lang="en-US" sz="2200" b="1"/>
              <a:t>Middle School</a:t>
            </a:r>
            <a:endParaRPr sz="2200" b="1"/>
          </a:p>
          <a:p>
            <a:pPr marL="457200" lvl="0" indent="-368300" algn="l" rtl="0">
              <a:spcBef>
                <a:spcPts val="1000"/>
              </a:spcBef>
              <a:spcAft>
                <a:spcPts val="0"/>
              </a:spcAft>
              <a:buSzPts val="2200"/>
              <a:buChar char="●"/>
            </a:pPr>
            <a:r>
              <a:rPr lang="en-US" sz="2200"/>
              <a:t>6th Grade: Sexual Harassment</a:t>
            </a:r>
            <a:endParaRPr sz="2200"/>
          </a:p>
          <a:p>
            <a:pPr marL="457200" lvl="0" indent="-368300" algn="l" rtl="0">
              <a:spcBef>
                <a:spcPts val="0"/>
              </a:spcBef>
              <a:spcAft>
                <a:spcPts val="0"/>
              </a:spcAft>
              <a:buSzPts val="2200"/>
              <a:buChar char="●"/>
            </a:pPr>
            <a:r>
              <a:rPr lang="en-US" sz="2200"/>
              <a:t>7th Grade: Sexual Abuse</a:t>
            </a:r>
            <a:endParaRPr sz="2200"/>
          </a:p>
          <a:p>
            <a:pPr marL="457200" lvl="0" indent="-368300" algn="l" rtl="0">
              <a:spcBef>
                <a:spcPts val="0"/>
              </a:spcBef>
              <a:spcAft>
                <a:spcPts val="0"/>
              </a:spcAft>
              <a:buSzPts val="2200"/>
              <a:buChar char="●"/>
            </a:pPr>
            <a:r>
              <a:rPr lang="en-US" sz="2200"/>
              <a:t>8th Grade: Healthy Relationships</a:t>
            </a:r>
            <a:endParaRPr sz="2200"/>
          </a:p>
          <a:p>
            <a:pPr marL="0" lvl="0" indent="0" algn="l" rtl="0">
              <a:spcBef>
                <a:spcPts val="1000"/>
              </a:spcBef>
              <a:spcAft>
                <a:spcPts val="0"/>
              </a:spcAft>
              <a:buNone/>
            </a:pPr>
            <a:endParaRPr sz="2200"/>
          </a:p>
          <a:p>
            <a:pPr marL="0" lvl="0" indent="0" algn="ctr" rtl="0">
              <a:spcBef>
                <a:spcPts val="1000"/>
              </a:spcBef>
              <a:spcAft>
                <a:spcPts val="0"/>
              </a:spcAft>
              <a:buNone/>
            </a:pPr>
            <a:r>
              <a:rPr lang="en-US" sz="2200" b="1"/>
              <a:t>High School</a:t>
            </a:r>
            <a:endParaRPr sz="2200" b="1"/>
          </a:p>
          <a:p>
            <a:pPr marL="457200" lvl="0" indent="-368300" algn="l" rtl="0">
              <a:spcBef>
                <a:spcPts val="1000"/>
              </a:spcBef>
              <a:spcAft>
                <a:spcPts val="0"/>
              </a:spcAft>
              <a:buSzPts val="2200"/>
              <a:buChar char="●"/>
            </a:pPr>
            <a:r>
              <a:rPr lang="en-US" sz="2200"/>
              <a:t>9th Grade: Dating Abuse &amp; Sexual Assault</a:t>
            </a:r>
            <a:endParaRPr sz="2200"/>
          </a:p>
          <a:p>
            <a:pPr marL="457200" lvl="0" indent="-368300" algn="l" rtl="0">
              <a:spcBef>
                <a:spcPts val="0"/>
              </a:spcBef>
              <a:spcAft>
                <a:spcPts val="0"/>
              </a:spcAft>
              <a:buSzPts val="2200"/>
              <a:buChar char="●"/>
            </a:pPr>
            <a:r>
              <a:rPr lang="en-US" sz="2200"/>
              <a:t>10th Grade: Rape Culture &amp; Victim Blaming</a:t>
            </a:r>
            <a:endParaRPr sz="2200"/>
          </a:p>
          <a:p>
            <a:pPr marL="457200" lvl="0" indent="-368300" algn="l" rtl="0">
              <a:spcBef>
                <a:spcPts val="0"/>
              </a:spcBef>
              <a:spcAft>
                <a:spcPts val="0"/>
              </a:spcAft>
              <a:buSzPts val="2200"/>
              <a:buChar char="●"/>
            </a:pPr>
            <a:r>
              <a:rPr lang="en-US" sz="2200"/>
              <a:t>11th Grade: Bystander Intervention</a:t>
            </a:r>
            <a:endParaRPr sz="2200"/>
          </a:p>
          <a:p>
            <a:pPr marL="457200" lvl="0" indent="-368300" algn="l" rtl="0">
              <a:spcBef>
                <a:spcPts val="0"/>
              </a:spcBef>
              <a:spcAft>
                <a:spcPts val="0"/>
              </a:spcAft>
              <a:buSzPts val="2200"/>
              <a:buChar char="●"/>
            </a:pPr>
            <a:r>
              <a:rPr lang="en-US" sz="2200"/>
              <a:t>12th Grade: Next Steps</a:t>
            </a:r>
            <a:endParaRPr sz="2200"/>
          </a:p>
        </p:txBody>
      </p:sp>
    </p:spTree>
  </p:cSld>
  <p:clrMapOvr>
    <a:masterClrMapping/>
  </p:clrMapOvr>
</p:sld>
</file>

<file path=ppt/theme/theme1.xml><?xml version="1.0" encoding="utf-8"?>
<a:theme xmlns:a="http://schemas.openxmlformats.org/drawingml/2006/main" name="MGI ppt Template 2 (1)">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1438</Words>
  <Application>Microsoft Office PowerPoint</Application>
  <PresentationFormat>Custom</PresentationFormat>
  <Paragraphs>205</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Raleway</vt:lpstr>
      <vt:lpstr>Century Gothic</vt:lpstr>
      <vt:lpstr>Noto Sans Symbols</vt:lpstr>
      <vt:lpstr>Arial Black</vt:lpstr>
      <vt:lpstr>Palatino Linotype</vt:lpstr>
      <vt:lpstr>Calibri</vt:lpstr>
      <vt:lpstr>Arial</vt:lpstr>
      <vt:lpstr>MGI ppt Template 2 (1)</vt:lpstr>
      <vt:lpstr>Sexual Violence Prevention Education</vt:lpstr>
      <vt:lpstr>PowerPoint Presentation</vt:lpstr>
      <vt:lpstr>PowerPoint Presentation</vt:lpstr>
      <vt:lpstr>Erin’s Law Requires</vt:lpstr>
      <vt:lpstr>Why Do We Do Our Programs?</vt:lpstr>
      <vt:lpstr>PowerPoint Presentation</vt:lpstr>
      <vt:lpstr>PowerPoint Presentation</vt:lpstr>
      <vt:lpstr>PowerPoint Presentation</vt:lpstr>
      <vt:lpstr>Curriculum Format:</vt:lpstr>
      <vt:lpstr>Private Room</vt:lpstr>
      <vt:lpstr>What is Child Sexual Abuse? </vt:lpstr>
      <vt:lpstr>Signs that a child may have been sexually abused</vt:lpstr>
      <vt:lpstr>What you should do if a child discloses…  </vt:lpstr>
      <vt:lpstr>The Role of a Mandated Reporter</vt:lpstr>
      <vt:lpstr>What should be reported… </vt:lpstr>
      <vt:lpstr>For more information, please review the For Teachers section of our website: www.mutualgroundlearning.com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Violence Prevention Education</dc:title>
  <dc:creator>Stefanie Monreal</dc:creator>
  <cp:lastModifiedBy>Tiffany Talley</cp:lastModifiedBy>
  <cp:revision>1</cp:revision>
  <dcterms:created xsi:type="dcterms:W3CDTF">2020-07-29T16:03:17Z</dcterms:created>
  <dcterms:modified xsi:type="dcterms:W3CDTF">2024-08-13T15:46:13Z</dcterms:modified>
</cp:coreProperties>
</file>